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9" r:id="rId9"/>
    <p:sldId id="270" r:id="rId10"/>
    <p:sldId id="271" r:id="rId11"/>
    <p:sldId id="272" r:id="rId12"/>
    <p:sldId id="273" r:id="rId13"/>
    <p:sldId id="274" r:id="rId14"/>
    <p:sldId id="257" r:id="rId15"/>
    <p:sldId id="264" r:id="rId16"/>
    <p:sldId id="265" r:id="rId17"/>
    <p:sldId id="266" r:id="rId18"/>
    <p:sldId id="267" r:id="rId19"/>
    <p:sldId id="268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# of paralogs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Sheet1!$B$2:$B$9</c:f>
              <c:numCache>
                <c:formatCode>General</c:formatCode>
                <c:ptCount val="8"/>
                <c:pt idx="0">
                  <c:v>100</c:v>
                </c:pt>
                <c:pt idx="1">
                  <c:v>90</c:v>
                </c:pt>
                <c:pt idx="2">
                  <c:v>80</c:v>
                </c:pt>
                <c:pt idx="3">
                  <c:v>70</c:v>
                </c:pt>
                <c:pt idx="4">
                  <c:v>60</c:v>
                </c:pt>
                <c:pt idx="5">
                  <c:v>50</c:v>
                </c:pt>
                <c:pt idx="6">
                  <c:v>40</c:v>
                </c:pt>
                <c:pt idx="7">
                  <c:v>30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10</c:v>
                </c:pt>
                <c:pt idx="1">
                  <c:v>8</c:v>
                </c:pt>
                <c:pt idx="2">
                  <c:v>6</c:v>
                </c:pt>
                <c:pt idx="3">
                  <c:v>7</c:v>
                </c:pt>
                <c:pt idx="4">
                  <c:v>3</c:v>
                </c:pt>
                <c:pt idx="5">
                  <c:v>15</c:v>
                </c:pt>
                <c:pt idx="6">
                  <c:v>12</c:v>
                </c:pt>
                <c:pt idx="7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400528"/>
        <c:axId val="174401088"/>
      </c:barChart>
      <c:catAx>
        <c:axId val="17440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01088"/>
        <c:crosses val="autoZero"/>
        <c:auto val="1"/>
        <c:lblAlgn val="ctr"/>
        <c:lblOffset val="100"/>
        <c:noMultiLvlLbl val="0"/>
      </c:catAx>
      <c:valAx>
        <c:axId val="17440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40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97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61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6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7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8463C-9218-4F43-8E2D-D1E04E18238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24DD-81E5-46DD-A45C-1141B2FA3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968463C-9218-4F43-8E2D-D1E04E18238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20024DD-81E5-46DD-A45C-1141B2FA3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MCB 5472 Assignment #4:</a:t>
            </a:r>
            <a:br>
              <a:rPr lang="en-US" sz="3600" dirty="0" smtClean="0"/>
            </a:br>
            <a:r>
              <a:rPr lang="en-US" sz="3600" dirty="0" smtClean="0"/>
              <a:t>Introduction to command line BLAST</a:t>
            </a:r>
            <a:br>
              <a:rPr lang="en-US" sz="3600" dirty="0" smtClean="0"/>
            </a:br>
            <a:r>
              <a:rPr lang="en-US" sz="3600" dirty="0" smtClean="0"/>
              <a:t>February 12, 2014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3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BLAST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~]$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blastn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–query [query file name] 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[database name]</a:t>
            </a:r>
          </a:p>
          <a:p>
            <a:pPr lvl="1"/>
            <a:r>
              <a:rPr lang="en-US" dirty="0" smtClean="0"/>
              <a:t>e.g.,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~]$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blastn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–query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NC_018651.fna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all.fna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For other BLAST flavors: replace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blastn</a:t>
            </a:r>
            <a:r>
              <a:rPr lang="en-US" dirty="0" smtClean="0"/>
              <a:t> with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blastp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blastx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tblastn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tblastx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For help: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~]$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blastn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–help</a:t>
            </a:r>
          </a:p>
          <a:p>
            <a:r>
              <a:rPr lang="en-US" dirty="0" smtClean="0"/>
              <a:t>Multiple </a:t>
            </a:r>
            <a:r>
              <a:rPr lang="en-US" dirty="0" err="1" smtClean="0"/>
              <a:t>fasta</a:t>
            </a:r>
            <a:r>
              <a:rPr lang="en-US" dirty="0" smtClean="0"/>
              <a:t> file can be used as query</a:t>
            </a:r>
          </a:p>
          <a:p>
            <a:pPr lvl="1"/>
            <a:r>
              <a:rPr lang="en-US" dirty="0" smtClean="0"/>
              <a:t>multiple BLAST outputs in the same output file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49838" r="13330"/>
          <a:stretch/>
        </p:blipFill>
        <p:spPr>
          <a:xfrm>
            <a:off x="0" y="0"/>
            <a:ext cx="9144000" cy="698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helpful BLAST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[maximum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evalue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threshold]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–out [output file name] 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outfmt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[0 for normal alignment format; 7 for easy to parse table format]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50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Tabular output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Separated by tabs (“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/>
              <a:t>”)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blastline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split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000" t="50502" r="15161"/>
          <a:stretch/>
        </p:blipFill>
        <p:spPr>
          <a:xfrm>
            <a:off x="0" y="3204104"/>
            <a:ext cx="9144000" cy="365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27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week: Question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week’s complete genomes each had plasmids</a:t>
            </a:r>
          </a:p>
          <a:p>
            <a:r>
              <a:rPr lang="en-US" dirty="0" smtClean="0"/>
              <a:t>Are the plasmids from each organism with a complete genome homologous?</a:t>
            </a:r>
          </a:p>
          <a:p>
            <a:r>
              <a:rPr lang="en-US" dirty="0" smtClean="0"/>
              <a:t>Are the plasmids present in any of the draft genome sequences?</a:t>
            </a:r>
          </a:p>
        </p:txBody>
      </p:sp>
    </p:spTree>
    <p:extLst>
      <p:ext uri="{BB962C8B-B14F-4D97-AF65-F5344CB8AC3E}">
        <p14:creationId xmlns:p14="http://schemas.microsoft.com/office/powerpoint/2010/main" val="4772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BLASTn</a:t>
            </a:r>
            <a:r>
              <a:rPr lang="en-US" dirty="0" smtClean="0"/>
              <a:t> to compare plasmids with each other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BLASTn</a:t>
            </a:r>
            <a:r>
              <a:rPr lang="en-US" dirty="0" smtClean="0"/>
              <a:t> to find homologous sequence to each plasmid type in the draft genomes</a:t>
            </a:r>
          </a:p>
          <a:p>
            <a:r>
              <a:rPr lang="en-US" dirty="0" smtClean="0"/>
              <a:t>Use your judgment to infer homologs – this is ultimately subjective and needs to be defended!</a:t>
            </a:r>
          </a:p>
          <a:p>
            <a:r>
              <a:rPr lang="en-US" dirty="0" smtClean="0"/>
              <a:t>YOU DO NOT NEED TO WRITE PERL SCRIPTS FOR THIS (unless you want to)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1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week: Question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 err="1" smtClean="0"/>
              <a:t>paralogous</a:t>
            </a:r>
            <a:r>
              <a:rPr lang="en-US" dirty="0" smtClean="0"/>
              <a:t> genes and proteins in </a:t>
            </a:r>
            <a:r>
              <a:rPr lang="en-US" dirty="0"/>
              <a:t>the complete </a:t>
            </a:r>
            <a:r>
              <a:rPr lang="en-US" i="1" dirty="0"/>
              <a:t>Escherichia coli </a:t>
            </a:r>
            <a:r>
              <a:rPr lang="en-US" dirty="0"/>
              <a:t>O104:H4 str. 2009EL-2050 genome and its </a:t>
            </a:r>
            <a:r>
              <a:rPr lang="en-US" dirty="0" smtClean="0"/>
              <a:t>plasmids</a:t>
            </a:r>
          </a:p>
          <a:p>
            <a:r>
              <a:rPr lang="en-US" dirty="0" smtClean="0"/>
              <a:t>Compare number of gene and protein </a:t>
            </a:r>
            <a:r>
              <a:rPr lang="en-US" dirty="0" err="1" smtClean="0"/>
              <a:t>paralogs</a:t>
            </a:r>
            <a:endParaRPr lang="en-US" dirty="0" smtClean="0"/>
          </a:p>
          <a:p>
            <a:r>
              <a:rPr lang="en-US" dirty="0" smtClean="0"/>
              <a:t>Tabulate </a:t>
            </a:r>
            <a:r>
              <a:rPr lang="en-US" dirty="0" err="1" smtClean="0"/>
              <a:t>paralog</a:t>
            </a:r>
            <a:r>
              <a:rPr lang="en-US" dirty="0" smtClean="0"/>
              <a:t> age estimated from their percent BLAST similarly</a:t>
            </a:r>
          </a:p>
        </p:txBody>
      </p:sp>
    </p:spTree>
    <p:extLst>
      <p:ext uri="{BB962C8B-B14F-4D97-AF65-F5344CB8AC3E}">
        <p14:creationId xmlns:p14="http://schemas.microsoft.com/office/powerpoint/2010/main" val="2070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Practically: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the genes from NCBI</a:t>
            </a:r>
          </a:p>
          <a:p>
            <a:r>
              <a:rPr lang="en-US" dirty="0" smtClean="0"/>
              <a:t>BLAST all genes &amp; proteins against each other using </a:t>
            </a:r>
            <a:r>
              <a:rPr lang="en-US" dirty="0" err="1" smtClean="0"/>
              <a:t>blastn</a:t>
            </a:r>
            <a:r>
              <a:rPr lang="en-US" dirty="0" smtClean="0"/>
              <a:t> and </a:t>
            </a:r>
            <a:r>
              <a:rPr lang="en-US" dirty="0" err="1" smtClean="0"/>
              <a:t>blastp</a:t>
            </a:r>
            <a:r>
              <a:rPr lang="en-US" dirty="0" smtClean="0"/>
              <a:t> (respectively)</a:t>
            </a:r>
          </a:p>
          <a:p>
            <a:r>
              <a:rPr lang="en-US" dirty="0" smtClean="0"/>
              <a:t>Round percent identity to the nearest 10% and tabulate 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735827"/>
              </p:ext>
            </p:extLst>
          </p:nvPr>
        </p:nvGraphicFramePr>
        <p:xfrm>
          <a:off x="2700215" y="376896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89230" y="6424246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84215" y="4575907"/>
            <a:ext cx="9766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</a:t>
            </a:r>
          </a:p>
          <a:p>
            <a:r>
              <a:rPr lang="en-US" dirty="0" err="1" smtClean="0"/>
              <a:t>paralogs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2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in </a:t>
            </a:r>
            <a:r>
              <a:rPr lang="en-US" dirty="0" err="1" smtClean="0"/>
              <a:t>perl</a:t>
            </a:r>
            <a:r>
              <a:rPr lang="en-US" dirty="0" smtClean="0"/>
              <a:t> is not trivial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: truncates decimals to integers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(1.4);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1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(1.6);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1</a:t>
            </a:r>
          </a:p>
          <a:p>
            <a:r>
              <a:rPr lang="en-US" dirty="0" smtClean="0"/>
              <a:t>So to round:</a:t>
            </a:r>
          </a:p>
          <a:p>
            <a:pPr marL="914400" lvl="1" indent="-457200">
              <a:buAutoNum type="arabicParenBoth"/>
            </a:pPr>
            <a:r>
              <a:rPr lang="en-US" dirty="0" smtClean="0"/>
              <a:t>Divide to convert to a decimal</a:t>
            </a:r>
          </a:p>
          <a:p>
            <a:pPr marL="914400" lvl="1" indent="-457200">
              <a:buAutoNum type="arabicParenBoth"/>
            </a:pPr>
            <a:r>
              <a:rPr lang="en-US" dirty="0" smtClean="0"/>
              <a:t>Add 0.5 </a:t>
            </a:r>
          </a:p>
          <a:p>
            <a:pPr marL="914400" lvl="1" indent="-457200">
              <a:buAutoNum type="arabicParenBoth"/>
            </a:pPr>
            <a:r>
              <a:rPr lang="en-US" dirty="0" smtClean="0"/>
              <a:t>Apply </a:t>
            </a:r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457200">
              <a:buAutoNum type="arabicParenBoth"/>
            </a:pPr>
            <a:r>
              <a:rPr lang="en-US" dirty="0" smtClean="0"/>
              <a:t>Multiply to revert divide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$number1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19;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$number1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0.5)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10;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20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$number2 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11;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$number2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0.5)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10;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returns 10</a:t>
            </a:r>
          </a:p>
          <a:p>
            <a:pPr marL="457200" lvl="1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1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Discuss: how will we tabulate rounded %IDs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4181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tabulated_IDs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(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100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90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80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70 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60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50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40 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30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20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10 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	0 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=&gt;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“”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set up output hash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rounded_ID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blast_table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[2]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0.5)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10;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perform rounding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tabulated_IDs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rounded_ID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tabulate in output hash</a:t>
            </a:r>
          </a:p>
          <a:p>
            <a:pPr marL="0" indent="0">
              <a:buNone/>
            </a:pPr>
            <a:r>
              <a:rPr lang="en-US" sz="1600" dirty="0" smtClean="0"/>
              <a:t>or: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tabulated_IDs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rounded_ID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tabulated_IDs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600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1600" dirty="0" err="1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rounded_ID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1;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same thing as above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2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is doing very well!</a:t>
            </a:r>
          </a:p>
          <a:p>
            <a:r>
              <a:rPr lang="en-US" dirty="0" smtClean="0"/>
              <a:t>Most people lose marks because they have not read the question close enough (e.g., not handing in </a:t>
            </a:r>
            <a:r>
              <a:rPr lang="en-US" dirty="0" err="1" smtClean="0"/>
              <a:t>pseudocode</a:t>
            </a:r>
            <a:r>
              <a:rPr lang="en-US" dirty="0" smtClean="0"/>
              <a:t> for Assign. #2)</a:t>
            </a:r>
          </a:p>
          <a:p>
            <a:r>
              <a:rPr lang="en-US" dirty="0" smtClean="0"/>
              <a:t>Check that your output files match your input and that they contain what you think they should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80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submit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</a:t>
            </a:r>
            <a:r>
              <a:rPr lang="en-US" dirty="0" smtClean="0">
                <a:solidFill>
                  <a:schemeClr val="accent1"/>
                </a:solidFill>
              </a:rPr>
              <a:t>conclusions </a:t>
            </a:r>
            <a:r>
              <a:rPr lang="en-US" dirty="0" smtClean="0"/>
              <a:t>from your results and your </a:t>
            </a:r>
            <a:r>
              <a:rPr lang="en-US" dirty="0" smtClean="0">
                <a:solidFill>
                  <a:schemeClr val="accent1"/>
                </a:solidFill>
              </a:rPr>
              <a:t>justification </a:t>
            </a:r>
            <a:r>
              <a:rPr lang="en-US" dirty="0" smtClean="0"/>
              <a:t>of them (esp. question #1)</a:t>
            </a:r>
          </a:p>
          <a:p>
            <a:r>
              <a:rPr lang="en-US" dirty="0" smtClean="0"/>
              <a:t>Your </a:t>
            </a:r>
            <a:r>
              <a:rPr lang="en-US" dirty="0" smtClean="0">
                <a:solidFill>
                  <a:schemeClr val="accent1"/>
                </a:solidFill>
              </a:rPr>
              <a:t>scripts </a:t>
            </a:r>
            <a:r>
              <a:rPr lang="en-US" dirty="0" smtClean="0"/>
              <a:t>and/or representative </a:t>
            </a:r>
            <a:r>
              <a:rPr lang="en-US" dirty="0" smtClean="0">
                <a:solidFill>
                  <a:schemeClr val="accent1"/>
                </a:solidFill>
              </a:rPr>
              <a:t>terminal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commands</a:t>
            </a:r>
          </a:p>
          <a:p>
            <a:pPr lvl="1"/>
            <a:r>
              <a:rPr lang="en-US" dirty="0" smtClean="0"/>
              <a:t>detailed enough that I can reproduce your results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chemeClr val="accent2"/>
                </a:solidFill>
              </a:rPr>
              <a:t>don’t</a:t>
            </a:r>
            <a:r>
              <a:rPr lang="en-US" dirty="0" smtClean="0"/>
              <a:t> have to submit input files or </a:t>
            </a:r>
            <a:r>
              <a:rPr lang="en-US" dirty="0" err="1" smtClean="0"/>
              <a:t>pseudocode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Filehandles</a:t>
            </a:r>
            <a:r>
              <a:rPr lang="en-US" dirty="0" smtClean="0"/>
              <a:t> should be in block capitols  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(INFILE,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[0]); </a:t>
            </a:r>
            <a:r>
              <a:rPr lang="en-US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good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[0]); </a:t>
            </a:r>
            <a:r>
              <a:rPr lang="en-US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less good</a:t>
            </a:r>
          </a:p>
          <a:p>
            <a:endParaRPr lang="en-US" dirty="0" smtClean="0"/>
          </a:p>
          <a:p>
            <a:r>
              <a:rPr lang="en-US" dirty="0" smtClean="0"/>
              <a:t>Will work otherwise but not under “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warnings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strict</a:t>
            </a:r>
            <a:r>
              <a:rPr lang="en-US" dirty="0" smtClean="0"/>
              <a:t>” pragmas, i.e., sloppy code</a:t>
            </a:r>
          </a:p>
        </p:txBody>
      </p:sp>
    </p:spTree>
    <p:extLst>
      <p:ext uri="{BB962C8B-B14F-4D97-AF65-F5344CB8AC3E}">
        <p14:creationId xmlns:p14="http://schemas.microsoft.com/office/powerpoint/2010/main" val="84763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 you code blocks properly</a:t>
            </a:r>
          </a:p>
          <a:p>
            <a:r>
              <a:rPr lang="en-US" dirty="0" smtClean="0"/>
              <a:t>Purpose: so you can intuitively see your code logic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foreach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$word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@array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$word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/fox/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“found the fox”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08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using pattern matching, you should always consider possible exceptions in your input file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/^&gt;/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match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matches any line with a “&gt;” character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/ACGT/TGCA/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compliments high quality sequence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ACGTacgt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TGCAtgca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compliments high and low quality sequence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/^[ACGT]/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 starts with a nucleotide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$line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!~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/^&gt;/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any line not a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fasta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header, accommodates degenerate bases: N, V, B, H, D, K, S, W, M, Y, R</a:t>
            </a:r>
          </a:p>
        </p:txBody>
      </p:sp>
    </p:spTree>
    <p:extLst>
      <p:ext uri="{BB962C8B-B14F-4D97-AF65-F5344CB8AC3E}">
        <p14:creationId xmlns:p14="http://schemas.microsoft.com/office/powerpoint/2010/main" val="659747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\s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means “any white space character”</a:t>
            </a:r>
          </a:p>
          <a:p>
            <a:r>
              <a:rPr lang="en-US" dirty="0" smtClean="0"/>
              <a:t>Includes: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 “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space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\t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tab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\r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return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dirty="0" smtClean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new line</a:t>
            </a:r>
          </a:p>
        </p:txBody>
      </p:sp>
    </p:spTree>
    <p:extLst>
      <p:ext uri="{BB962C8B-B14F-4D97-AF65-F5344CB8AC3E}">
        <p14:creationId xmlns:p14="http://schemas.microsoft.com/office/powerpoint/2010/main" val="421957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hints: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Filehandles</a:t>
            </a:r>
            <a:r>
              <a:rPr lang="en-US" dirty="0" smtClean="0"/>
              <a:t> should be in block capitols  </a:t>
            </a:r>
          </a:p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(INFILE,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[0]); </a:t>
            </a:r>
            <a:r>
              <a:rPr lang="en-US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good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$ARGV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[0]); </a:t>
            </a:r>
            <a:r>
              <a:rPr lang="en-US" dirty="0" smtClean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less good</a:t>
            </a:r>
          </a:p>
          <a:p>
            <a:endParaRPr lang="en-US" dirty="0" smtClean="0"/>
          </a:p>
          <a:p>
            <a:r>
              <a:rPr lang="en-US" dirty="0" smtClean="0"/>
              <a:t>Will work otherwise but not under “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warnings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strict</a:t>
            </a:r>
            <a:r>
              <a:rPr lang="en-US" dirty="0" smtClean="0"/>
              <a:t>” pragmas, i.e., sloppy code</a:t>
            </a:r>
          </a:p>
          <a:p>
            <a:r>
              <a:rPr lang="en-US" dirty="0" smtClean="0"/>
              <a:t>Keep your tabs aligned</a:t>
            </a:r>
          </a:p>
          <a:p>
            <a:r>
              <a:rPr lang="en-US" dirty="0" smtClean="0"/>
              <a:t>Matching /^&gt;/ vs /&gt;/</a:t>
            </a:r>
          </a:p>
          <a:p>
            <a:r>
              <a:rPr lang="en-US" dirty="0" err="1" smtClean="0"/>
              <a:t>tr</a:t>
            </a:r>
            <a:r>
              <a:rPr lang="en-US" dirty="0" smtClean="0"/>
              <a:t>/ATCG/TAGC/ vs </a:t>
            </a:r>
            <a:r>
              <a:rPr lang="en-US" dirty="0" err="1" smtClean="0"/>
              <a:t>tr</a:t>
            </a:r>
            <a:r>
              <a:rPr lang="en-US" dirty="0" smtClean="0"/>
              <a:t>/</a:t>
            </a:r>
            <a:r>
              <a:rPr lang="en-US" dirty="0" err="1" smtClean="0"/>
              <a:t>ATCGatcg</a:t>
            </a:r>
            <a:r>
              <a:rPr lang="en-US" dirty="0" smtClean="0"/>
              <a:t>/</a:t>
            </a:r>
            <a:r>
              <a:rPr lang="en-US" dirty="0" err="1" smtClean="0"/>
              <a:t>TAGCtagc</a:t>
            </a:r>
            <a:r>
              <a:rPr lang="en-US" dirty="0" smtClean="0"/>
              <a:t>/</a:t>
            </a:r>
          </a:p>
          <a:p>
            <a:r>
              <a:rPr lang="en-US" dirty="0" smtClean="0"/>
              <a:t>“\s” matches: “ “, “\t”, “\r”, “\n”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line BLAST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using BLAST+</a:t>
            </a:r>
          </a:p>
          <a:p>
            <a:r>
              <a:rPr lang="en-US" dirty="0" smtClean="0"/>
              <a:t>Need to run on the Biotechnology Center server</a:t>
            </a:r>
          </a:p>
          <a:p>
            <a:pPr lvl="1"/>
            <a:r>
              <a:rPr lang="en-US" dirty="0" smtClean="0"/>
              <a:t>Preinstalled on </a:t>
            </a:r>
            <a:r>
              <a:rPr lang="en-US" dirty="0" err="1" smtClean="0"/>
              <a:t>Biolinux</a:t>
            </a:r>
            <a:r>
              <a:rPr lang="en-US" dirty="0" smtClean="0"/>
              <a:t> so can be run locally</a:t>
            </a:r>
          </a:p>
          <a:p>
            <a:r>
              <a:rPr lang="en-US" dirty="0" smtClean="0"/>
              <a:t>Two parts to every BLAST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ormat the BLAST database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Perform the BLAST itself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5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a BLAST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~]$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makeblastdb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-in [name of input file] -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dbtype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[either ‘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nucl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’ or ‘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’]</a:t>
            </a:r>
          </a:p>
          <a:p>
            <a:pPr lvl="1"/>
            <a:r>
              <a:rPr lang="en-US" sz="1600" dirty="0" smtClean="0"/>
              <a:t>e.g.,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~]$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makeblastdb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-in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all.fna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dbtype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nucl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smtClean="0"/>
              <a:t>Produces:</a:t>
            </a:r>
          </a:p>
          <a:p>
            <a:pPr lvl="1"/>
            <a:r>
              <a:rPr lang="en-US" sz="1600" dirty="0" smtClean="0"/>
              <a:t>nucleotide: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nhr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nin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nsq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smtClean="0"/>
              <a:t>protein: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phr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[name].pin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[name].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psq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/>
              <a:t>where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[name] </a:t>
            </a:r>
            <a:r>
              <a:rPr lang="en-US" sz="1600" dirty="0" smtClean="0"/>
              <a:t>is whatever was entered for the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makeblastdb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-in </a:t>
            </a:r>
            <a:r>
              <a:rPr lang="en-US" sz="1600" dirty="0" smtClean="0"/>
              <a:t>flag </a:t>
            </a:r>
            <a:endParaRPr lang="en-US" sz="1600" dirty="0"/>
          </a:p>
          <a:p>
            <a:r>
              <a:rPr lang="en-US" sz="2000" dirty="0" smtClean="0"/>
              <a:t>For help: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[jlklassen@bbcsrv3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~]$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makeblastdb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-help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09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1938</TotalTime>
  <Words>907</Words>
  <Application>Microsoft Office PowerPoint</Application>
  <PresentationFormat>On-screen Show (4:3)</PresentationFormat>
  <Paragraphs>127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Courier New</vt:lpstr>
      <vt:lpstr>Office Theme</vt:lpstr>
      <vt:lpstr>MCB 5472 Assignment #4: Introduction to command line BLAST February 12, 2014</vt:lpstr>
      <vt:lpstr>Assignment feedback</vt:lpstr>
      <vt:lpstr>Code hints:</vt:lpstr>
      <vt:lpstr>Code hints:</vt:lpstr>
      <vt:lpstr>Code hints:</vt:lpstr>
      <vt:lpstr>Code hints:</vt:lpstr>
      <vt:lpstr>Code hints:</vt:lpstr>
      <vt:lpstr>Command line BLAST</vt:lpstr>
      <vt:lpstr>Formatting a BLAST database</vt:lpstr>
      <vt:lpstr>Running BLAST</vt:lpstr>
      <vt:lpstr>  </vt:lpstr>
      <vt:lpstr>Other helpful BLAST options</vt:lpstr>
      <vt:lpstr>Tabular output format</vt:lpstr>
      <vt:lpstr>This week: Question #1</vt:lpstr>
      <vt:lpstr>Practically:</vt:lpstr>
      <vt:lpstr>This week: Question #2</vt:lpstr>
      <vt:lpstr>Practically:</vt:lpstr>
      <vt:lpstr>Rounding in perl is not trivial</vt:lpstr>
      <vt:lpstr>Discuss: how will we tabulate rounded %IDs</vt:lpstr>
      <vt:lpstr>To submit for 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</dc:creator>
  <cp:lastModifiedBy>Jonathan</cp:lastModifiedBy>
  <cp:revision>48</cp:revision>
  <dcterms:created xsi:type="dcterms:W3CDTF">2014-01-28T18:28:15Z</dcterms:created>
  <dcterms:modified xsi:type="dcterms:W3CDTF">2014-02-18T14:02:36Z</dcterms:modified>
</cp:coreProperties>
</file>