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9" r:id="rId2"/>
    <p:sldId id="270" r:id="rId3"/>
    <p:sldId id="271" r:id="rId4"/>
    <p:sldId id="280" r:id="rId5"/>
    <p:sldId id="325" r:id="rId6"/>
    <p:sldId id="272" r:id="rId7"/>
    <p:sldId id="276" r:id="rId8"/>
    <p:sldId id="284" r:id="rId9"/>
    <p:sldId id="287" r:id="rId10"/>
    <p:sldId id="281" r:id="rId11"/>
    <p:sldId id="285" r:id="rId12"/>
    <p:sldId id="289" r:id="rId13"/>
    <p:sldId id="291" r:id="rId14"/>
    <p:sldId id="288" r:id="rId15"/>
    <p:sldId id="293" r:id="rId16"/>
    <p:sldId id="295" r:id="rId17"/>
    <p:sldId id="321" r:id="rId18"/>
    <p:sldId id="320" r:id="rId19"/>
    <p:sldId id="323" r:id="rId20"/>
    <p:sldId id="294" r:id="rId21"/>
    <p:sldId id="322" r:id="rId22"/>
    <p:sldId id="296" r:id="rId23"/>
    <p:sldId id="324" r:id="rId24"/>
    <p:sldId id="286" r:id="rId25"/>
    <p:sldId id="317" r:id="rId26"/>
    <p:sldId id="297" r:id="rId27"/>
    <p:sldId id="301" r:id="rId28"/>
    <p:sldId id="298" r:id="rId29"/>
    <p:sldId id="299" r:id="rId30"/>
    <p:sldId id="300" r:id="rId31"/>
    <p:sldId id="302" r:id="rId32"/>
    <p:sldId id="304" r:id="rId33"/>
    <p:sldId id="305" r:id="rId34"/>
    <p:sldId id="306" r:id="rId35"/>
    <p:sldId id="303" r:id="rId36"/>
    <p:sldId id="308" r:id="rId37"/>
    <p:sldId id="30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8" r:id="rId4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B37AF-8ED1-4A33-99CF-184634C6408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03814-AFFC-40DD-A45F-8E29D4479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4AE3CA8-540B-4F3A-91A3-CC1058891C19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B654632-565F-4B30-8B25-F2AE7393F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69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03B93-ED5D-4D3E-A135-9C84C4D12517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19970-850F-4E56-9159-ADD7AEFA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05648-D234-4645-A383-992BB8C5AC8C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198B5-6672-4F9F-AB10-79F005147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E8916-D999-4A00-A676-4EA7CE0024BD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EEFE2-4A59-4F0A-963D-26B2AA17F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1D288-5CF6-44DA-A8E1-5DFA0EBC7156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4181-0740-4B7C-8AA2-F9C34E38C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9293E-CB34-4C04-A048-48827203D23D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B368-E818-4324-910C-9CED74C97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5D229-2215-4A31-9F1F-9C94B53AE268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6D71-0F03-44E2-B09E-EAAA95C9A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DC345-8B28-4509-BAE5-AF83F6C8B4CE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901A6-728A-4B2E-A20B-104BCF8C6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623AE-97D1-46A8-A536-A84DB2463612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0A213-D11C-4821-A27F-D6C814303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8595D-7DED-45E2-95E6-3D7DC49FC575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1CAEC-A94B-454D-9AF4-B8BD409F1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B365A-F864-48D6-AA44-5DD0E7ED8CFB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31C13-3D7C-40A6-B570-5525E9704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9C01D-817B-4ECD-B948-879D81EF5342}" type="datetimeFigureOut">
              <a:rPr lang="en-US"/>
              <a:pPr/>
              <a:t>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487A-B1EF-4468-91EF-2B93B572C7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63BCA1-F8D7-45D9-A7E3-916B666CBF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D91C7E-26CB-48C7-892C-A012899AA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ast.ncbi.nlm.nih.gov/Blast.cg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MCB 5472</a:t>
            </a:r>
            <a:br>
              <a:rPr lang="en-US" dirty="0" smtClean="0"/>
            </a:br>
            <a:r>
              <a:rPr lang="en-US" dirty="0" smtClean="0"/>
              <a:t>Lecture 3 Feb 10/14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 Types of homology</a:t>
            </a:r>
          </a:p>
          <a:p>
            <a:pPr marL="514350" indent="-514350" algn="l">
              <a:buAutoNum type="arabicParenBoth"/>
            </a:pPr>
            <a:r>
              <a:rPr lang="en-US" dirty="0" smtClean="0">
                <a:solidFill>
                  <a:schemeClr val="tx1"/>
                </a:solidFill>
              </a:rPr>
              <a:t> BLAST</a:t>
            </a:r>
          </a:p>
        </p:txBody>
      </p:sp>
    </p:spTree>
    <p:extLst>
      <p:ext uri="{BB962C8B-B14F-4D97-AF65-F5344CB8AC3E}">
        <p14:creationId xmlns:p14="http://schemas.microsoft.com/office/powerpoint/2010/main" val="3808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Fitch 1970: “</a:t>
            </a:r>
            <a:r>
              <a:rPr lang="en-US" sz="3600" dirty="0" err="1" smtClean="0"/>
              <a:t>Orthologs</a:t>
            </a:r>
            <a:r>
              <a:rPr lang="en-US" sz="3600" dirty="0" smtClean="0"/>
              <a:t>” and “</a:t>
            </a:r>
            <a:r>
              <a:rPr lang="en-US" sz="3600" dirty="0" err="1" smtClean="0"/>
              <a:t>Paralogs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“Orthologs”: genes related by vertical descent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Paralogs</a:t>
            </a:r>
            <a:r>
              <a:rPr lang="en-US" dirty="0" smtClean="0"/>
              <a:t>”: gene related by gene duplication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6816" y="2689751"/>
            <a:ext cx="1463040" cy="146304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6410" y="2320419"/>
            <a:ext cx="32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6153" y="5310892"/>
            <a:ext cx="7657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Genes 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smtClean="0"/>
              <a:t>c </a:t>
            </a:r>
            <a:r>
              <a:rPr lang="en-US" sz="2800" dirty="0" smtClean="0"/>
              <a:t>&amp; </a:t>
            </a:r>
            <a:r>
              <a:rPr lang="en-US" sz="2800" i="1" dirty="0" smtClean="0"/>
              <a:t>d </a:t>
            </a:r>
            <a:r>
              <a:rPr lang="en-US" sz="2800" dirty="0" smtClean="0"/>
              <a:t>are homologs (common ancestor)</a:t>
            </a:r>
            <a:endParaRPr lang="en-US" sz="2800" dirty="0"/>
          </a:p>
          <a:p>
            <a:pPr algn="ctr"/>
            <a:r>
              <a:rPr lang="en-US" sz="2800" dirty="0"/>
              <a:t>Genes </a:t>
            </a:r>
            <a:r>
              <a:rPr lang="en-US" sz="2800" i="1" dirty="0" smtClean="0"/>
              <a:t>a </a:t>
            </a:r>
            <a:r>
              <a:rPr lang="en-US" sz="2800" dirty="0" smtClean="0"/>
              <a:t>&amp; </a:t>
            </a:r>
            <a:r>
              <a:rPr lang="en-US" sz="2800" i="1" dirty="0" smtClean="0"/>
              <a:t>b </a:t>
            </a:r>
            <a:r>
              <a:rPr lang="en-US" sz="2800" dirty="0" smtClean="0"/>
              <a:t>are </a:t>
            </a:r>
            <a:r>
              <a:rPr lang="en-US" sz="2800" dirty="0" err="1" smtClean="0"/>
              <a:t>paralogs</a:t>
            </a:r>
            <a:r>
              <a:rPr lang="en-US" sz="2800" dirty="0" smtClean="0"/>
              <a:t> (related by duplication)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1311737" cy="13420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27253" y="3417431"/>
            <a:ext cx="742603" cy="73536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8584" y="3410188"/>
            <a:ext cx="742603" cy="74260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2266" y="2899648"/>
            <a:ext cx="153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</a:t>
            </a:r>
          </a:p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1404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97233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37746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93936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51422" y="436248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07681" y="438464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Orthology</a:t>
            </a:r>
            <a:r>
              <a:rPr lang="en-US" dirty="0" smtClean="0"/>
              <a:t>/</a:t>
            </a:r>
            <a:r>
              <a:rPr lang="en-US" dirty="0" err="1" smtClean="0"/>
              <a:t>paralogy</a:t>
            </a:r>
            <a:r>
              <a:rPr lang="en-US" dirty="0" smtClean="0"/>
              <a:t> is somewhat relative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depth of duplication relative to common ancestry</a:t>
            </a:r>
          </a:p>
          <a:p>
            <a:endParaRPr lang="en-US" dirty="0" smtClean="0"/>
          </a:p>
          <a:p>
            <a:r>
              <a:rPr lang="en-US" dirty="0" smtClean="0"/>
              <a:t>“Co-</a:t>
            </a:r>
            <a:r>
              <a:rPr lang="en-US" dirty="0" err="1" smtClean="0"/>
              <a:t>orthologs</a:t>
            </a:r>
            <a:r>
              <a:rPr lang="en-US" dirty="0" smtClean="0"/>
              <a:t>”: </a:t>
            </a:r>
            <a:r>
              <a:rPr lang="en-US" dirty="0" err="1" smtClean="0"/>
              <a:t>paralogs</a:t>
            </a:r>
            <a:r>
              <a:rPr lang="en-US" dirty="0" smtClean="0"/>
              <a:t> formed in a lineage after speciation, relative to other lineages (</a:t>
            </a:r>
            <a:r>
              <a:rPr lang="en-US" dirty="0" err="1" smtClean="0"/>
              <a:t>Koonin</a:t>
            </a:r>
            <a:r>
              <a:rPr lang="en-US" dirty="0" smtClean="0"/>
              <a:t>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6816" y="2689751"/>
            <a:ext cx="1463040" cy="146304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6410" y="2320419"/>
            <a:ext cx="32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8900" y="5310892"/>
            <a:ext cx="7292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a </a:t>
            </a:r>
            <a:r>
              <a:rPr lang="en-US" sz="2800" dirty="0" smtClean="0"/>
              <a:t>&amp; </a:t>
            </a:r>
            <a:r>
              <a:rPr lang="en-US" sz="2800" i="1" dirty="0" smtClean="0"/>
              <a:t>b </a:t>
            </a:r>
            <a:r>
              <a:rPr lang="en-US" sz="2800" dirty="0" smtClean="0"/>
              <a:t>are </a:t>
            </a:r>
            <a:r>
              <a:rPr lang="en-US" sz="2800" dirty="0" err="1" smtClean="0"/>
              <a:t>paralogs</a:t>
            </a:r>
            <a:r>
              <a:rPr lang="en-US" sz="2800" dirty="0" smtClean="0"/>
              <a:t> (related by duplication)</a:t>
            </a:r>
          </a:p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a </a:t>
            </a:r>
            <a:r>
              <a:rPr lang="en-US" sz="2800" dirty="0" smtClean="0"/>
              <a:t>&amp; </a:t>
            </a:r>
            <a:r>
              <a:rPr lang="en-US" sz="2800" i="1" dirty="0" smtClean="0"/>
              <a:t>b </a:t>
            </a:r>
            <a:r>
              <a:rPr lang="en-US" sz="2800" dirty="0" smtClean="0"/>
              <a:t>are co-</a:t>
            </a:r>
            <a:r>
              <a:rPr lang="en-US" sz="2800" dirty="0" err="1" smtClean="0"/>
              <a:t>orthologs</a:t>
            </a:r>
            <a:r>
              <a:rPr lang="en-US" sz="2800" dirty="0" smtClean="0"/>
              <a:t> of genes </a:t>
            </a:r>
            <a:r>
              <a:rPr lang="en-US" sz="2800" i="1" dirty="0" smtClean="0"/>
              <a:t>c </a:t>
            </a:r>
            <a:r>
              <a:rPr lang="en-US" sz="2800" dirty="0" smtClean="0"/>
              <a:t>&amp; </a:t>
            </a:r>
            <a:r>
              <a:rPr lang="en-US" sz="2800" i="1" dirty="0" smtClean="0"/>
              <a:t>d</a:t>
            </a:r>
          </a:p>
          <a:p>
            <a:pPr algn="ctr"/>
            <a:r>
              <a:rPr lang="en-US" sz="2800" dirty="0" smtClean="0"/>
              <a:t>(duplication followed speciation)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1311737" cy="13420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27253" y="3417431"/>
            <a:ext cx="742603" cy="73536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8584" y="3410188"/>
            <a:ext cx="742603" cy="74260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2266" y="2899648"/>
            <a:ext cx="153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</a:t>
            </a:r>
          </a:p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1404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97233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37746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93936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51422" y="436248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07681" y="438464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0" idx="0"/>
          </p:cNvCxnSpPr>
          <p:nvPr/>
        </p:nvCxnSpPr>
        <p:spPr>
          <a:xfrm>
            <a:off x="6422767" y="3422790"/>
            <a:ext cx="645757" cy="66117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3785" y="3038713"/>
            <a:ext cx="220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</a:t>
            </a:r>
          </a:p>
          <a:p>
            <a:pPr algn="ctr"/>
            <a:r>
              <a:rPr lang="en-US" dirty="0" smtClean="0"/>
              <a:t>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0864" y="5310892"/>
            <a:ext cx="62884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a </a:t>
            </a:r>
            <a:r>
              <a:rPr lang="en-US" sz="2800" dirty="0" smtClean="0"/>
              <a:t>&amp; </a:t>
            </a:r>
            <a:r>
              <a:rPr lang="en-US" sz="2800" i="1" dirty="0" smtClean="0"/>
              <a:t>b </a:t>
            </a:r>
            <a:r>
              <a:rPr lang="en-US" sz="2800" dirty="0" smtClean="0"/>
              <a:t>are </a:t>
            </a:r>
            <a:r>
              <a:rPr lang="en-US" sz="2800" dirty="0" err="1" smtClean="0"/>
              <a:t>paralogs</a:t>
            </a:r>
            <a:r>
              <a:rPr lang="en-US" sz="2800" dirty="0" smtClean="0"/>
              <a:t> (duplication)</a:t>
            </a:r>
          </a:p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&amp; </a:t>
            </a:r>
            <a:r>
              <a:rPr lang="en-US" sz="2800" i="1" dirty="0" smtClean="0"/>
              <a:t>b</a:t>
            </a:r>
            <a:r>
              <a:rPr lang="en-US" sz="2800" dirty="0" smtClean="0"/>
              <a:t> </a:t>
            </a:r>
            <a:r>
              <a:rPr lang="en-US" sz="2800" dirty="0"/>
              <a:t>are </a:t>
            </a:r>
            <a:r>
              <a:rPr lang="en-US" sz="2800" dirty="0" smtClean="0"/>
              <a:t>co-</a:t>
            </a:r>
            <a:r>
              <a:rPr lang="en-US" sz="2800" dirty="0" err="1" smtClean="0"/>
              <a:t>orthologs</a:t>
            </a:r>
            <a:r>
              <a:rPr lang="en-US" sz="2800" dirty="0" smtClean="0"/>
              <a:t> of </a:t>
            </a:r>
            <a:r>
              <a:rPr lang="en-US" sz="2800" i="1" dirty="0" smtClean="0"/>
              <a:t>c</a:t>
            </a:r>
            <a:r>
              <a:rPr lang="en-US" sz="2800" dirty="0" smtClean="0"/>
              <a:t>, </a:t>
            </a:r>
            <a:r>
              <a:rPr lang="en-US" sz="2800" i="1" dirty="0" smtClean="0"/>
              <a:t>d</a:t>
            </a:r>
            <a:r>
              <a:rPr lang="en-US" sz="2800" dirty="0" smtClean="0"/>
              <a:t>, </a:t>
            </a:r>
            <a:r>
              <a:rPr lang="en-US" sz="2800" i="1" dirty="0" smtClean="0"/>
              <a:t>e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i="1" dirty="0" smtClean="0"/>
              <a:t>f</a:t>
            </a:r>
            <a:endParaRPr lang="en-US" sz="2800" dirty="0"/>
          </a:p>
          <a:p>
            <a:pPr algn="ctr"/>
            <a:r>
              <a:rPr lang="en-US" sz="2800" dirty="0" smtClean="0"/>
              <a:t>(duplication followed speciation)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2034285" cy="20813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1541" y="2239043"/>
            <a:ext cx="26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ancestor of </a:t>
            </a:r>
          </a:p>
          <a:p>
            <a:pPr algn="ctr"/>
            <a:r>
              <a:rPr lang="en-US" dirty="0" smtClean="0"/>
              <a:t>species 2 &amp; 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09088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40925" y="408396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37538" y="408030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177113" y="3413225"/>
            <a:ext cx="246250" cy="6737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605009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42932" y="3445697"/>
            <a:ext cx="246250" cy="673772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42932" y="2689751"/>
            <a:ext cx="755946" cy="7559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38584" y="3410188"/>
            <a:ext cx="742603" cy="74260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2266" y="2899648"/>
            <a:ext cx="153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</a:t>
            </a:r>
          </a:p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91404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57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0" idx="0"/>
          </p:cNvCxnSpPr>
          <p:nvPr/>
        </p:nvCxnSpPr>
        <p:spPr>
          <a:xfrm>
            <a:off x="6422767" y="3422790"/>
            <a:ext cx="645757" cy="66117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3785" y="3038713"/>
            <a:ext cx="220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</a:t>
            </a:r>
          </a:p>
          <a:p>
            <a:pPr algn="ctr"/>
            <a:r>
              <a:rPr lang="en-US" dirty="0" smtClean="0"/>
              <a:t>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6105" y="4955241"/>
            <a:ext cx="68779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c </a:t>
            </a:r>
            <a:r>
              <a:rPr lang="en-US" sz="2800" dirty="0" smtClean="0"/>
              <a:t>&amp; </a:t>
            </a:r>
            <a:r>
              <a:rPr lang="en-US" sz="2800" i="1" dirty="0" smtClean="0"/>
              <a:t>d </a:t>
            </a:r>
            <a:r>
              <a:rPr lang="en-US" sz="2800" dirty="0" smtClean="0"/>
              <a:t>are </a:t>
            </a:r>
            <a:r>
              <a:rPr lang="en-US" sz="2800" dirty="0" err="1" smtClean="0"/>
              <a:t>orthologs</a:t>
            </a:r>
            <a:r>
              <a:rPr lang="en-US" sz="2800" dirty="0" smtClean="0"/>
              <a:t> (common ancestor)</a:t>
            </a:r>
          </a:p>
          <a:p>
            <a:pPr algn="ctr"/>
            <a:r>
              <a:rPr lang="en-US" sz="2800" dirty="0"/>
              <a:t>Genes </a:t>
            </a:r>
            <a:r>
              <a:rPr lang="en-US" sz="2800" i="1" dirty="0" smtClean="0"/>
              <a:t>e </a:t>
            </a:r>
            <a:r>
              <a:rPr lang="en-US" sz="2800" dirty="0"/>
              <a:t>&amp; </a:t>
            </a:r>
            <a:r>
              <a:rPr lang="en-US" sz="2800" i="1" dirty="0" smtClean="0"/>
              <a:t>f </a:t>
            </a:r>
            <a:r>
              <a:rPr lang="en-US" sz="2800" dirty="0"/>
              <a:t>are </a:t>
            </a:r>
            <a:r>
              <a:rPr lang="en-US" sz="2800" dirty="0" err="1"/>
              <a:t>orthologs</a:t>
            </a:r>
            <a:r>
              <a:rPr lang="en-US" sz="2800" dirty="0"/>
              <a:t> (common ancestor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c </a:t>
            </a:r>
            <a:r>
              <a:rPr lang="en-US" sz="2800" dirty="0" smtClean="0"/>
              <a:t>&amp; </a:t>
            </a:r>
            <a:r>
              <a:rPr lang="en-US" sz="2800" i="1" dirty="0" smtClean="0"/>
              <a:t>d </a:t>
            </a:r>
            <a:r>
              <a:rPr lang="en-US" sz="2800" dirty="0" smtClean="0"/>
              <a:t>are </a:t>
            </a:r>
            <a:r>
              <a:rPr lang="en-US" sz="2800" dirty="0" err="1" smtClean="0"/>
              <a:t>paralogs</a:t>
            </a:r>
            <a:r>
              <a:rPr lang="en-US" sz="2800" dirty="0" smtClean="0"/>
              <a:t> of genes </a:t>
            </a:r>
            <a:r>
              <a:rPr lang="en-US" sz="2800" i="1" dirty="0" smtClean="0"/>
              <a:t>e </a:t>
            </a:r>
            <a:r>
              <a:rPr lang="en-US" sz="2800" dirty="0" smtClean="0"/>
              <a:t>&amp; </a:t>
            </a:r>
            <a:r>
              <a:rPr lang="en-US" sz="2800" i="1" dirty="0" smtClean="0"/>
              <a:t>f </a:t>
            </a:r>
            <a:endParaRPr lang="en-US" sz="2800" dirty="0" smtClean="0"/>
          </a:p>
          <a:p>
            <a:pPr algn="ctr"/>
            <a:r>
              <a:rPr lang="en-US" sz="2800" dirty="0" smtClean="0"/>
              <a:t>(duplication </a:t>
            </a:r>
            <a:r>
              <a:rPr lang="en-US" sz="2800" dirty="0" smtClean="0"/>
              <a:t>preceded </a:t>
            </a:r>
            <a:r>
              <a:rPr lang="en-US" sz="2800" dirty="0" smtClean="0"/>
              <a:t>speciation)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2034285" cy="20813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1541" y="2239043"/>
            <a:ext cx="26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ancestor of </a:t>
            </a:r>
          </a:p>
          <a:p>
            <a:pPr algn="ctr"/>
            <a:r>
              <a:rPr lang="en-US" dirty="0" smtClean="0"/>
              <a:t>species 2 &amp; 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09088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40925" y="408396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37538" y="408030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177113" y="3413225"/>
            <a:ext cx="246250" cy="6737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605009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42932" y="3445697"/>
            <a:ext cx="246250" cy="673772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42932" y="2689751"/>
            <a:ext cx="755946" cy="7559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38584" y="3410188"/>
            <a:ext cx="742603" cy="74260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2266" y="2899648"/>
            <a:ext cx="153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</a:t>
            </a:r>
          </a:p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91404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11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0" idx="0"/>
          </p:cNvCxnSpPr>
          <p:nvPr/>
        </p:nvCxnSpPr>
        <p:spPr>
          <a:xfrm>
            <a:off x="6422767" y="3422790"/>
            <a:ext cx="645757" cy="66117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3785" y="3038713"/>
            <a:ext cx="220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</a:t>
            </a:r>
          </a:p>
          <a:p>
            <a:pPr algn="ctr"/>
            <a:r>
              <a:rPr lang="en-US" dirty="0" smtClean="0"/>
              <a:t>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6710" y="4955241"/>
            <a:ext cx="9150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Genes </a:t>
            </a:r>
            <a:r>
              <a:rPr lang="en-US" sz="2800" i="1" dirty="0" smtClean="0"/>
              <a:t>c </a:t>
            </a:r>
            <a:r>
              <a:rPr lang="en-US" sz="2800" dirty="0" smtClean="0"/>
              <a:t>is a </a:t>
            </a:r>
            <a:r>
              <a:rPr lang="en-US" sz="2800" dirty="0" err="1" smtClean="0"/>
              <a:t>paralog</a:t>
            </a:r>
            <a:r>
              <a:rPr lang="en-US" sz="2800" dirty="0" smtClean="0"/>
              <a:t> of gene </a:t>
            </a:r>
            <a:r>
              <a:rPr lang="en-US" sz="2800" i="1" dirty="0" smtClean="0"/>
              <a:t>f </a:t>
            </a:r>
            <a:r>
              <a:rPr lang="en-US" sz="2800" dirty="0" smtClean="0"/>
              <a:t>even though it doesn’t seem so </a:t>
            </a:r>
          </a:p>
          <a:p>
            <a:pPr algn="ctr"/>
            <a:r>
              <a:rPr lang="en-US" sz="2800" dirty="0" smtClean="0"/>
              <a:t>(duplication still preceded speciation followed by extinction)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2034285" cy="20813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1541" y="2239043"/>
            <a:ext cx="26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ancestor of </a:t>
            </a:r>
          </a:p>
          <a:p>
            <a:pPr algn="ctr"/>
            <a:r>
              <a:rPr lang="en-US" dirty="0" smtClean="0"/>
              <a:t>species 2 &amp; 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09088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40925" y="408396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346201" y="3413225"/>
            <a:ext cx="77162" cy="21112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42932" y="3445697"/>
            <a:ext cx="94606" cy="178652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42932" y="2689751"/>
            <a:ext cx="755946" cy="7559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38584" y="3410188"/>
            <a:ext cx="742603" cy="74260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2266" y="2899648"/>
            <a:ext cx="153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Duplication in </a:t>
            </a:r>
          </a:p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914047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67819" y="3633605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(Loss of </a:t>
            </a:r>
            <a:r>
              <a:rPr lang="en-US" sz="1200" i="1" dirty="0" smtClean="0"/>
              <a:t>d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3048" y="3617981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(Loss of </a:t>
            </a:r>
            <a:r>
              <a:rPr lang="en-US" sz="1200" i="1" dirty="0" smtClean="0"/>
              <a:t>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15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Xenologs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exchange DNA between distant relatives by horizontal gene transfer (HGT)</a:t>
            </a:r>
          </a:p>
          <a:p>
            <a:pPr lvl="1"/>
            <a:r>
              <a:rPr lang="en-US" dirty="0" smtClean="0"/>
              <a:t>Increasingly recognized in </a:t>
            </a:r>
            <a:r>
              <a:rPr lang="en-US" dirty="0" err="1" smtClean="0"/>
              <a:t>eukaroytes</a:t>
            </a:r>
            <a:r>
              <a:rPr lang="en-US" dirty="0" smtClean="0"/>
              <a:t> too</a:t>
            </a:r>
          </a:p>
          <a:p>
            <a:r>
              <a:rPr lang="en-US" dirty="0" smtClean="0"/>
              <a:t>Gene tree does not match species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6816" y="2689751"/>
            <a:ext cx="1463040" cy="146304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6410" y="2320419"/>
            <a:ext cx="32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39775" y="5310892"/>
            <a:ext cx="611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Gene </a:t>
            </a:r>
            <a:r>
              <a:rPr lang="en-US" sz="2800" i="1" dirty="0" smtClean="0"/>
              <a:t>c </a:t>
            </a:r>
            <a:r>
              <a:rPr lang="en-US" sz="2800" dirty="0" smtClean="0"/>
              <a:t>is a </a:t>
            </a:r>
            <a:r>
              <a:rPr lang="en-US" sz="2800" dirty="0" err="1" smtClean="0"/>
              <a:t>xenolog</a:t>
            </a:r>
            <a:r>
              <a:rPr lang="en-US" sz="2800" dirty="0" smtClean="0"/>
              <a:t> relative to the others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1311737" cy="13420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27253" y="3417431"/>
            <a:ext cx="742603" cy="73536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88848" y="3410188"/>
            <a:ext cx="742603" cy="74260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86369" y="2658983"/>
            <a:ext cx="193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HGT from species 2</a:t>
            </a:r>
            <a:r>
              <a:rPr lang="en-US" dirty="0"/>
              <a:t> </a:t>
            </a:r>
            <a:r>
              <a:rPr lang="en-US" dirty="0" smtClean="0"/>
              <a:t>ancestor to species 1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2715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97233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37746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93936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51422" y="436248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56957" y="438464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60599" y="436248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62711" y="456931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“-logs”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Inparalogs</a:t>
            </a:r>
            <a:r>
              <a:rPr lang="en-US" dirty="0" smtClean="0"/>
              <a:t>: duplication follows speciation</a:t>
            </a:r>
          </a:p>
          <a:p>
            <a:r>
              <a:rPr lang="en-US" dirty="0" err="1" smtClean="0"/>
              <a:t>Outparalogs</a:t>
            </a:r>
            <a:r>
              <a:rPr lang="en-US" dirty="0" smtClean="0"/>
              <a:t>: duplication precedes speciation</a:t>
            </a:r>
          </a:p>
          <a:p>
            <a:endParaRPr lang="en-US" dirty="0"/>
          </a:p>
          <a:p>
            <a:r>
              <a:rPr lang="en-US" dirty="0" err="1"/>
              <a:t>Synlogs</a:t>
            </a:r>
            <a:r>
              <a:rPr lang="en-US" dirty="0"/>
              <a:t>: arising from organism 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“Homology a personal view on some of the problems”</a:t>
            </a:r>
          </a:p>
          <a:p>
            <a:pPr marL="0" indent="0">
              <a:buNone/>
            </a:pPr>
            <a:r>
              <a:rPr lang="en-US" sz="2400" dirty="0" smtClean="0"/>
              <a:t>Fitch WM (2000) Trends Genet. 16: 227-231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Orthologs</a:t>
            </a:r>
            <a:r>
              <a:rPr lang="en-US" sz="2400" dirty="0" smtClean="0"/>
              <a:t>, </a:t>
            </a:r>
            <a:r>
              <a:rPr lang="en-US" sz="2400" dirty="0" err="1" smtClean="0"/>
              <a:t>paralogs</a:t>
            </a:r>
            <a:r>
              <a:rPr lang="en-US" sz="2400" dirty="0" smtClean="0"/>
              <a:t>, and evolutionary genomics”</a:t>
            </a:r>
          </a:p>
          <a:p>
            <a:pPr marL="0" indent="0">
              <a:buNone/>
            </a:pPr>
            <a:r>
              <a:rPr lang="en-US" sz="2400" dirty="0" err="1" smtClean="0"/>
              <a:t>Koonin</a:t>
            </a:r>
            <a:r>
              <a:rPr lang="en-US" sz="2400" dirty="0" smtClean="0"/>
              <a:t> EV (2005) </a:t>
            </a:r>
            <a:r>
              <a:rPr lang="en-US" sz="2400" dirty="0" err="1" smtClean="0"/>
              <a:t>Annu</a:t>
            </a:r>
            <a:r>
              <a:rPr lang="en-US" sz="2400" dirty="0" smtClean="0"/>
              <a:t>. Rev. Genet. 39: 309-338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417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3669"/>
            <a:ext cx="8229600" cy="4525963"/>
          </a:xfrm>
        </p:spPr>
        <p:txBody>
          <a:bodyPr/>
          <a:lstStyle/>
          <a:p>
            <a:r>
              <a:rPr lang="en-US" dirty="0" err="1" smtClean="0"/>
              <a:t>Orthology</a:t>
            </a:r>
            <a:r>
              <a:rPr lang="en-US" dirty="0" smtClean="0"/>
              <a:t> &amp; </a:t>
            </a:r>
            <a:r>
              <a:rPr lang="en-US" dirty="0" err="1" smtClean="0"/>
              <a:t>paralogy</a:t>
            </a:r>
            <a:r>
              <a:rPr lang="en-US" dirty="0" smtClean="0"/>
              <a:t> </a:t>
            </a:r>
            <a:r>
              <a:rPr lang="en-US" dirty="0" smtClean="0"/>
              <a:t>can get quite complicated when multiple duplications happened at different moments in time</a:t>
            </a:r>
          </a:p>
          <a:p>
            <a:endParaRPr lang="en-US" dirty="0"/>
          </a:p>
          <a:p>
            <a:r>
              <a:rPr lang="en-US" dirty="0" smtClean="0"/>
              <a:t>Gene </a:t>
            </a:r>
            <a:r>
              <a:rPr lang="en-US" dirty="0" smtClean="0"/>
              <a:t>loss &amp; HGT </a:t>
            </a:r>
            <a:r>
              <a:rPr lang="en-US" dirty="0" smtClean="0"/>
              <a:t>can always confound – one often has to rely on external evidence to recreate speciation</a:t>
            </a:r>
          </a:p>
          <a:p>
            <a:pPr lvl="1"/>
            <a:r>
              <a:rPr lang="en-US" dirty="0" smtClean="0"/>
              <a:t>E.g., other genes not thought to be horizontally transferred, average signal of multiple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583704" y="2203904"/>
            <a:ext cx="2811375" cy="28050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6816" y="3545962"/>
            <a:ext cx="1463040" cy="14630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3545962"/>
            <a:ext cx="1446414" cy="14464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395079" y="2203904"/>
            <a:ext cx="1311737" cy="13420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93936" y="5224233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77140" y="5224233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5374" y="524085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707"/>
            <a:ext cx="8229600" cy="1143000"/>
          </a:xfrm>
        </p:spPr>
        <p:txBody>
          <a:bodyPr/>
          <a:lstStyle/>
          <a:p>
            <a:r>
              <a:rPr lang="en-US" sz="3600" dirty="0" smtClean="0"/>
              <a:t>Discuss: how are these genes related to each other? Three possibilities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86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</a:t>
            </a:r>
            <a:r>
              <a:rPr lang="en-US" dirty="0" err="1" smtClean="0"/>
              <a:t>orthologs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detailed: phylogenetic trees</a:t>
            </a:r>
          </a:p>
          <a:p>
            <a:pPr lvl="1"/>
            <a:r>
              <a:rPr lang="en-US" dirty="0" smtClean="0"/>
              <a:t>Can be computationally expensive</a:t>
            </a:r>
          </a:p>
          <a:p>
            <a:r>
              <a:rPr lang="en-US" dirty="0" smtClean="0"/>
              <a:t>Reciprocal BLAST hit (RBH/BBH)</a:t>
            </a:r>
          </a:p>
          <a:p>
            <a:pPr lvl="1"/>
            <a:r>
              <a:rPr lang="en-US" dirty="0" smtClean="0"/>
              <a:t>Simplest, computationally cheap, less accurate &amp; more complicated with many genomes</a:t>
            </a:r>
          </a:p>
          <a:p>
            <a:r>
              <a:rPr lang="en-US" dirty="0" smtClean="0"/>
              <a:t>More complicated RBH clustering</a:t>
            </a:r>
          </a:p>
          <a:p>
            <a:pPr lvl="1"/>
            <a:r>
              <a:rPr lang="en-US" dirty="0" err="1" smtClean="0"/>
              <a:t>OrthoMCL</a:t>
            </a:r>
            <a:r>
              <a:rPr lang="en-US" dirty="0" smtClean="0"/>
              <a:t>, </a:t>
            </a:r>
            <a:r>
              <a:rPr lang="en-US" dirty="0" err="1" smtClean="0"/>
              <a:t>Inparanoid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0038" y="1917284"/>
            <a:ext cx="423949" cy="423949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8110" y="1917284"/>
            <a:ext cx="423949" cy="423949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70364" y="2066085"/>
            <a:ext cx="12718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70364" y="2188005"/>
            <a:ext cx="12718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30038" y="2518571"/>
            <a:ext cx="423949" cy="42394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8110" y="2518571"/>
            <a:ext cx="423949" cy="42394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70364" y="2667372"/>
            <a:ext cx="12718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70364" y="2789292"/>
            <a:ext cx="12718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4351" y="148699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2423" y="148382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RBH </a:t>
            </a:r>
            <a:r>
              <a:rPr lang="en-US" dirty="0" err="1" smtClean="0"/>
              <a:t>orthologs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30038" y="4705217"/>
            <a:ext cx="423949" cy="42394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28110" y="4705217"/>
            <a:ext cx="423949" cy="42394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70364" y="4817439"/>
            <a:ext cx="12718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70364" y="4939359"/>
            <a:ext cx="1271847" cy="479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30038" y="5306504"/>
            <a:ext cx="423949" cy="42394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28110" y="5306504"/>
            <a:ext cx="423949" cy="42394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70364" y="5540646"/>
            <a:ext cx="12718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70364" y="4939359"/>
            <a:ext cx="1271847" cy="4793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4351" y="427492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52423" y="427175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89680" y="1938409"/>
            <a:ext cx="412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matches in both directions - </a:t>
            </a:r>
            <a:r>
              <a:rPr lang="en-US" dirty="0" err="1" smtClean="0"/>
              <a:t>ortholog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89679" y="2545879"/>
            <a:ext cx="412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matches in both directions - </a:t>
            </a:r>
            <a:r>
              <a:rPr lang="en-US" dirty="0" err="1" smtClean="0"/>
              <a:t>ortholog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228109" y="3123641"/>
            <a:ext cx="423949" cy="42394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855124" y="2871701"/>
            <a:ext cx="1287087" cy="4175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89680" y="3150949"/>
            <a:ext cx="453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matches in only 1 direction - not </a:t>
            </a:r>
            <a:r>
              <a:rPr lang="en-US" dirty="0" err="1" smtClean="0"/>
              <a:t>ortholog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89679" y="4632773"/>
            <a:ext cx="500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matches in each direction - not </a:t>
            </a:r>
            <a:r>
              <a:rPr lang="en-US" dirty="0" err="1" smtClean="0"/>
              <a:t>ortholog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89680" y="5333812"/>
            <a:ext cx="500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matches in each direction - not </a:t>
            </a:r>
            <a:r>
              <a:rPr lang="en-US" dirty="0" err="1" smtClean="0"/>
              <a:t>ortholog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method to identify homologous sequences</a:t>
            </a:r>
          </a:p>
          <a:p>
            <a:pPr lvl="1"/>
            <a:r>
              <a:rPr lang="en-US" dirty="0" smtClean="0"/>
              <a:t>Not for comparing two sequences directly; use NEEDLE instead for this (global vs. local alignment methods)</a:t>
            </a:r>
          </a:p>
          <a:p>
            <a:r>
              <a:rPr lang="en-US" dirty="0" smtClean="0"/>
              <a:t>Requires database to query sequence against</a:t>
            </a:r>
          </a:p>
          <a:p>
            <a:r>
              <a:rPr lang="en-US" dirty="0" smtClean="0"/>
              <a:t>Probably the most commo</a:t>
            </a:r>
            <a:r>
              <a:rPr lang="en-US" dirty="0" smtClean="0"/>
              <a:t>n scientific experiment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BLAST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BLASTn</a:t>
            </a:r>
            <a:r>
              <a:rPr lang="en-US" dirty="0" smtClean="0"/>
              <a:t>: nucleotide vs nucleotide</a:t>
            </a:r>
          </a:p>
          <a:p>
            <a:r>
              <a:rPr lang="en-US" dirty="0" err="1" smtClean="0"/>
              <a:t>BLASTp</a:t>
            </a:r>
            <a:r>
              <a:rPr lang="en-US" dirty="0" smtClean="0"/>
              <a:t>: protein vs protein</a:t>
            </a:r>
          </a:p>
          <a:p>
            <a:r>
              <a:rPr lang="en-US" dirty="0" err="1" smtClean="0"/>
              <a:t>BLASTx</a:t>
            </a:r>
            <a:r>
              <a:rPr lang="en-US" dirty="0" smtClean="0"/>
              <a:t>: protein vs translated nucleotide</a:t>
            </a:r>
          </a:p>
          <a:p>
            <a:r>
              <a:rPr lang="en-US" dirty="0" err="1" smtClean="0"/>
              <a:t>tBLASTn</a:t>
            </a:r>
            <a:r>
              <a:rPr lang="en-US" dirty="0" smtClean="0"/>
              <a:t>: translated nucleotide vs protein</a:t>
            </a:r>
          </a:p>
          <a:p>
            <a:r>
              <a:rPr lang="en-US" dirty="0" err="1" smtClean="0"/>
              <a:t>tBLASTx</a:t>
            </a:r>
            <a:r>
              <a:rPr lang="en-US" dirty="0" smtClean="0"/>
              <a:t>: translated nucleotide vs translated nucleotide</a:t>
            </a:r>
          </a:p>
          <a:p>
            <a:endParaRPr lang="en-US" dirty="0"/>
          </a:p>
          <a:p>
            <a:r>
              <a:rPr lang="en-US" dirty="0" smtClean="0"/>
              <a:t>Nucleotides translated in all six open reading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dirty="0" smtClean="0"/>
              <a:t>: older command line version </a:t>
            </a:r>
          </a:p>
          <a:p>
            <a:pPr lvl="1"/>
            <a:r>
              <a:rPr lang="en-US" dirty="0" err="1" smtClean="0"/>
              <a:t>Atschul</a:t>
            </a:r>
            <a:r>
              <a:rPr lang="en-US" dirty="0" smtClean="0"/>
              <a:t> et al. 1990 J. Mol. Biol. 215:403-410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BLAST+: </a:t>
            </a:r>
            <a:r>
              <a:rPr lang="en-US" dirty="0" smtClean="0"/>
              <a:t>newer command line version</a:t>
            </a:r>
          </a:p>
          <a:p>
            <a:pPr lvl="1"/>
            <a:r>
              <a:rPr lang="en-US" dirty="0" smtClean="0"/>
              <a:t>Camacho et al. 2008 BMC Bioinformatics 10:421</a:t>
            </a:r>
          </a:p>
          <a:p>
            <a:pPr lvl="1"/>
            <a:r>
              <a:rPr lang="en-US" dirty="0" smtClean="0"/>
              <a:t>Faster than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Web BLAST:</a:t>
            </a:r>
          </a:p>
          <a:p>
            <a:pPr lvl="1"/>
            <a:r>
              <a:rPr lang="en-US" dirty="0" smtClean="0">
                <a:hlinkClick r:id="rId2"/>
              </a:rPr>
              <a:t>www.blast.ncbi.nlm.nih.gov/Blast.cgi</a:t>
            </a:r>
            <a:endParaRPr lang="en-US" dirty="0" smtClean="0"/>
          </a:p>
          <a:p>
            <a:pPr lvl="1"/>
            <a:r>
              <a:rPr lang="en-US" dirty="0" smtClean="0"/>
              <a:t>Web version of BLAST+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92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BLAST queries are done vs. a database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NCBI’s “nr” queries against all of </a:t>
            </a:r>
            <a:r>
              <a:rPr lang="en-US" dirty="0" err="1" smtClean="0"/>
              <a:t>GenBank</a:t>
            </a:r>
            <a:endParaRPr lang="en-US" dirty="0" smtClean="0"/>
          </a:p>
          <a:p>
            <a:pPr lvl="1"/>
            <a:r>
              <a:rPr lang="en-US" dirty="0" err="1" smtClean="0"/>
              <a:t>WebBLAST</a:t>
            </a:r>
            <a:r>
              <a:rPr lang="en-US" dirty="0" smtClean="0"/>
              <a:t> has preformatted databases for different taxonomic groups, other NCBI divisions (e.g., </a:t>
            </a:r>
            <a:r>
              <a:rPr lang="en-US" dirty="0" err="1" smtClean="0"/>
              <a:t>Refseq</a:t>
            </a:r>
            <a:r>
              <a:rPr lang="en-US" dirty="0" smtClean="0"/>
              <a:t>, Genomes)</a:t>
            </a:r>
          </a:p>
          <a:p>
            <a:r>
              <a:rPr lang="en-US" dirty="0" smtClean="0"/>
              <a:t>Command line allows custom databases</a:t>
            </a:r>
          </a:p>
          <a:p>
            <a:pPr lvl="1"/>
            <a:r>
              <a:rPr lang="en-US" dirty="0" smtClean="0"/>
              <a:t>e.g., lab genomes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405"/>
          <a:stretch/>
        </p:blipFill>
        <p:spPr>
          <a:xfrm>
            <a:off x="-18695" y="1417638"/>
            <a:ext cx="9162695" cy="5196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0701" y="2809875"/>
            <a:ext cx="114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genome databases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8501" y="3885605"/>
            <a:ext cx="114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Different BLAST flavors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WebBLAST</a:t>
            </a:r>
            <a:r>
              <a:rPr lang="en-US" dirty="0" smtClean="0"/>
              <a:t> (</a:t>
            </a:r>
            <a:r>
              <a:rPr lang="en-US" dirty="0" err="1" smtClean="0"/>
              <a:t>BLASTn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919"/>
          <a:stretch/>
        </p:blipFill>
        <p:spPr>
          <a:xfrm>
            <a:off x="0" y="1714500"/>
            <a:ext cx="915874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486" y="299798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sequence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0891" y="4281464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1486" y="5065314"/>
            <a:ext cx="5090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BLAST type</a:t>
            </a:r>
          </a:p>
          <a:p>
            <a:r>
              <a:rPr lang="en-US" dirty="0" err="1" smtClean="0"/>
              <a:t>Megablast</a:t>
            </a:r>
            <a:r>
              <a:rPr lang="en-US" dirty="0" smtClean="0"/>
              <a:t> optimized for short sequences vs. </a:t>
            </a:r>
            <a:r>
              <a:rPr lang="en-US" dirty="0" err="1" smtClean="0"/>
              <a:t>BLASTn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homology?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Owen 1843: “</a:t>
            </a:r>
            <a:r>
              <a:rPr lang="en-US" dirty="0"/>
              <a:t>the same organ </a:t>
            </a:r>
            <a:r>
              <a:rPr lang="en-US" dirty="0" smtClean="0"/>
              <a:t>in different </a:t>
            </a:r>
            <a:r>
              <a:rPr lang="en-US" dirty="0"/>
              <a:t>animals under every variety of </a:t>
            </a:r>
            <a:r>
              <a:rPr lang="en-US" dirty="0" smtClean="0"/>
              <a:t>form and function”</a:t>
            </a:r>
          </a:p>
          <a:p>
            <a:r>
              <a:rPr lang="en-US" dirty="0" smtClean="0"/>
              <a:t>Huxley (post Darwin): homology evidence of evolution</a:t>
            </a:r>
          </a:p>
          <a:p>
            <a:pPr lvl="1"/>
            <a:r>
              <a:rPr lang="en-US" dirty="0" smtClean="0"/>
              <a:t>Similarity is due to descent from a common ancestor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WebBLAST</a:t>
            </a:r>
            <a:r>
              <a:rPr lang="en-US" dirty="0"/>
              <a:t> (</a:t>
            </a:r>
            <a:r>
              <a:rPr lang="en-US" dirty="0" err="1"/>
              <a:t>BLASTn</a:t>
            </a:r>
            <a:r>
              <a:rPr lang="en-US" dirty="0" smtClean="0"/>
              <a:t>)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9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sequence into words</a:t>
            </a:r>
          </a:p>
          <a:p>
            <a:pPr lvl="1"/>
            <a:r>
              <a:rPr lang="en-US" dirty="0" smtClean="0"/>
              <a:t>Protein: 2-3 amino acids</a:t>
            </a:r>
          </a:p>
          <a:p>
            <a:pPr lvl="1"/>
            <a:r>
              <a:rPr lang="en-US" dirty="0" smtClean="0"/>
              <a:t>Nucleotide: 16-256 nucleotides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Goal: exact word matches</a:t>
            </a:r>
          </a:p>
          <a:p>
            <a:pPr lvl="1"/>
            <a:r>
              <a:rPr lang="en-US" dirty="0" smtClean="0"/>
              <a:t>Computational speedup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3225"/>
          <a:stretch/>
        </p:blipFill>
        <p:spPr>
          <a:xfrm>
            <a:off x="1665914" y="3381830"/>
            <a:ext cx="6102024" cy="1814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9605" y="6550223"/>
            <a:ext cx="5514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http://www.plosbiology.org/article/info%3Adoi%2F10.1371%2Fjournal.pbio.1001014</a:t>
            </a:r>
          </a:p>
        </p:txBody>
      </p:sp>
    </p:spTree>
    <p:extLst>
      <p:ext uri="{BB962C8B-B14F-4D97-AF65-F5344CB8AC3E}">
        <p14:creationId xmlns:p14="http://schemas.microsoft.com/office/powerpoint/2010/main" val="38346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Evolutionarily, some substitutions are more common than others</a:t>
            </a:r>
          </a:p>
          <a:p>
            <a:pPr lvl="1"/>
            <a:r>
              <a:rPr lang="en-US" dirty="0" smtClean="0"/>
              <a:t>Some amino acids are common (e.g., </a:t>
            </a:r>
            <a:r>
              <a:rPr lang="en-US" dirty="0" err="1" smtClean="0"/>
              <a:t>Leu</a:t>
            </a:r>
            <a:r>
              <a:rPr lang="en-US" dirty="0" smtClean="0"/>
              <a:t>) and some are rare (e.g., </a:t>
            </a:r>
            <a:r>
              <a:rPr lang="en-US" dirty="0" err="1" smtClean="0"/>
              <a:t>Trp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substitutions are more feasible than others (e.g., </a:t>
            </a:r>
            <a:r>
              <a:rPr lang="en-US" dirty="0" err="1" smtClean="0"/>
              <a:t>Leu</a:t>
            </a:r>
            <a:r>
              <a:rPr lang="en-US" dirty="0" smtClean="0"/>
              <a:t> -&gt; Ile vs. </a:t>
            </a:r>
            <a:r>
              <a:rPr lang="en-US" dirty="0" err="1" smtClean="0"/>
              <a:t>Leu</a:t>
            </a:r>
            <a:r>
              <a:rPr lang="en-US" dirty="0" smtClean="0"/>
              <a:t> -&gt; </a:t>
            </a:r>
            <a:r>
              <a:rPr lang="en-US" dirty="0" err="1" smtClean="0"/>
              <a:t>Arg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Substitution matrices therefore weight alignments by these 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BLOSUM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Alignments of a set of divergent reference sequences</a:t>
            </a:r>
          </a:p>
          <a:p>
            <a:pPr lvl="1"/>
            <a:r>
              <a:rPr lang="en-US" sz="2400" dirty="0" smtClean="0"/>
              <a:t>BLOSUM62: sequences 62% identical</a:t>
            </a:r>
          </a:p>
          <a:p>
            <a:pPr lvl="1"/>
            <a:r>
              <a:rPr lang="en-US" sz="2400" dirty="0" smtClean="0"/>
              <a:t>BLOSUM80: sequences 80% identical</a:t>
            </a:r>
          </a:p>
          <a:p>
            <a:r>
              <a:rPr lang="en-US" sz="2800" dirty="0" smtClean="0"/>
              <a:t>Substitution frequency calculated for each reference set and used to derive substitution matrix</a:t>
            </a:r>
          </a:p>
          <a:p>
            <a:r>
              <a:rPr lang="en-US" sz="2800" dirty="0" err="1" smtClean="0"/>
              <a:t>Henikoff</a:t>
            </a:r>
            <a:r>
              <a:rPr lang="en-US" sz="2800" dirty="0" smtClean="0"/>
              <a:t> &amp; </a:t>
            </a:r>
            <a:r>
              <a:rPr lang="en-US" sz="2800" dirty="0" err="1" smtClean="0"/>
              <a:t>Henikoff</a:t>
            </a:r>
            <a:r>
              <a:rPr lang="en-US" sz="2800" dirty="0" smtClean="0"/>
              <a:t> (1992) PNAS 89:10915-10919</a:t>
            </a:r>
          </a:p>
          <a:p>
            <a:r>
              <a:rPr lang="en-US" sz="2800" dirty="0" smtClean="0"/>
              <a:t>Also: M. </a:t>
            </a:r>
            <a:r>
              <a:rPr lang="en-US" sz="2800" dirty="0" err="1" smtClean="0"/>
              <a:t>Dayhoff’s</a:t>
            </a:r>
            <a:r>
              <a:rPr lang="en-US" sz="2800" dirty="0" smtClean="0"/>
              <a:t> PAM matrices from 1978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4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BLOSUM62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5/52/BLOSUM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600201"/>
            <a:ext cx="8926286" cy="49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7257" y="1817077"/>
            <a:ext cx="532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http://upload.wikimedia.org/wikipedia/commons/5/52/BLOSUM62.gif</a:t>
            </a:r>
          </a:p>
        </p:txBody>
      </p:sp>
    </p:spTree>
    <p:extLst>
      <p:ext uri="{BB962C8B-B14F-4D97-AF65-F5344CB8AC3E}">
        <p14:creationId xmlns:p14="http://schemas.microsoft.com/office/powerpoint/2010/main" val="4098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BLAST: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substitution matrix to find synonymous words about some scoring 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99" y="3672114"/>
            <a:ext cx="6350665" cy="1975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605" y="6550223"/>
            <a:ext cx="5514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http://www.plosbiology.org/article/info%3Adoi%2F10.1371%2Fjournal.pbio.1001014</a:t>
            </a:r>
          </a:p>
        </p:txBody>
      </p:sp>
    </p:spTree>
    <p:extLst>
      <p:ext uri="{BB962C8B-B14F-4D97-AF65-F5344CB8AC3E}">
        <p14:creationId xmlns:p14="http://schemas.microsoft.com/office/powerpoint/2010/main" val="7079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BLAST: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matching words in the database</a:t>
            </a:r>
          </a:p>
          <a:p>
            <a:r>
              <a:rPr lang="en-US" dirty="0" smtClean="0"/>
              <a:t>Extend word matches between query and matching sequence in both directions until extension score drops below threshold</a:t>
            </a:r>
          </a:p>
          <a:p>
            <a:pPr lvl="1"/>
            <a:r>
              <a:rPr lang="en-US" dirty="0" smtClean="0"/>
              <a:t>First without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9605" y="6550223"/>
            <a:ext cx="5514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http://www.plosbiology.org/article/info%3Adoi%2F10.1371%2Fjournal.pbio.1001014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0" r="41442" b="36627"/>
          <a:stretch/>
        </p:blipFill>
        <p:spPr>
          <a:xfrm>
            <a:off x="2094342" y="4618251"/>
            <a:ext cx="495531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BLAST: 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initial alignment good enough, redo with gaps and calculate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9605" y="6550223"/>
            <a:ext cx="5514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http://www.plosbiology.org/article/info%3Adoi%2F10.1371%2Fjournal.pbio.1001014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/>
          <a:stretch/>
        </p:blipFill>
        <p:spPr>
          <a:xfrm>
            <a:off x="1260547" y="2960914"/>
            <a:ext cx="6217053" cy="2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score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53343"/>
                <a:ext cx="8229600" cy="146231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53343"/>
                <a:ext cx="8229600" cy="146231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90058" y="3346325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410858"/>
            <a:ext cx="143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of scores from distance matrix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5864" y="3590280"/>
            <a:ext cx="10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gaps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5467863" y="3193140"/>
            <a:ext cx="0" cy="397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8435" y="1464695"/>
            <a:ext cx="13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Penalty for </a:t>
            </a:r>
          </a:p>
          <a:p>
            <a:pPr algn="ctr"/>
            <a:r>
              <a:rPr lang="en-US" dirty="0" smtClean="0"/>
              <a:t>opening gap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96857" y="2157744"/>
            <a:ext cx="0" cy="521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79862" y="3869703"/>
            <a:ext cx="103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length </a:t>
            </a:r>
          </a:p>
          <a:p>
            <a:pPr algn="ctr"/>
            <a:r>
              <a:rPr lang="en-US" dirty="0" smtClean="0"/>
              <a:t>of gaps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48305" y="1422023"/>
            <a:ext cx="1313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Per-residue for gap extension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>
          <a:xfrm flipH="1" flipV="1">
            <a:off x="6499116" y="3193140"/>
            <a:ext cx="1" cy="67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33345" y="2345353"/>
            <a:ext cx="314960" cy="314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8664" y="4808639"/>
            <a:ext cx="7673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Gap opening penalty typically significantly larger than gap extension penalty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4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gap opening and extension penalties differ?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BLAST a local aligner vs.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homology?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Homology is a statement about shared ancestry</a:t>
            </a:r>
          </a:p>
          <a:p>
            <a:pPr lvl="1"/>
            <a:r>
              <a:rPr lang="en-US" dirty="0" smtClean="0"/>
              <a:t>Two things either share a common ancestor (are homologous) or do not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extensions do not necessarily extend to sequence ends</a:t>
            </a:r>
          </a:p>
          <a:p>
            <a:pPr lvl="1"/>
            <a:r>
              <a:rPr lang="en-US" dirty="0" smtClean="0"/>
              <a:t>Domains vs entire proteins</a:t>
            </a:r>
          </a:p>
          <a:p>
            <a:r>
              <a:rPr lang="en-US" dirty="0" smtClean="0"/>
              <a:t>Can be multiple query-&gt;reference matches</a:t>
            </a:r>
          </a:p>
          <a:p>
            <a:pPr lvl="1"/>
            <a:r>
              <a:rPr lang="en-US" dirty="0" smtClean="0"/>
              <a:t>i.e., alignment can be broken, each with own statistics</a:t>
            </a:r>
          </a:p>
          <a:p>
            <a:r>
              <a:rPr lang="en-US" dirty="0" smtClean="0"/>
              <a:t>Can be multiple reference matches to the same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Low-complexity regions can arise </a:t>
            </a:r>
            <a:r>
              <a:rPr lang="en-US" dirty="0" err="1" smtClean="0"/>
              <a:t>convergently</a:t>
            </a:r>
            <a:endParaRPr lang="en-US" dirty="0"/>
          </a:p>
          <a:p>
            <a:pPr lvl="1"/>
            <a:r>
              <a:rPr lang="en-US" dirty="0" smtClean="0"/>
              <a:t>Small hydrophobic amino acids common in transmembrane helices</a:t>
            </a:r>
          </a:p>
          <a:p>
            <a:r>
              <a:rPr lang="en-US" dirty="0" smtClean="0"/>
              <a:t>Violates homology assumption, therefore often excluded from BLAST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BLAST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Different BLASTs can use different parameters, e.g., matrices &amp; gap penalties</a:t>
                </a:r>
              </a:p>
              <a:p>
                <a:r>
                  <a:rPr lang="en-US" dirty="0" smtClean="0"/>
                  <a:t>“Bit scores” normalize for this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87780" y="4226787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Matrix</a:t>
            </a:r>
          </a:p>
          <a:p>
            <a:pPr algn="ctr"/>
            <a:r>
              <a:rPr lang="en-US" dirty="0" smtClean="0"/>
              <a:t>penalty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5028" y="421953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Gap</a:t>
            </a:r>
          </a:p>
          <a:p>
            <a:pPr algn="ctr"/>
            <a:r>
              <a:rPr lang="en-US" dirty="0" smtClean="0"/>
              <a:t>penalty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3531973" y="3702708"/>
            <a:ext cx="336393" cy="524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5283200" y="3701143"/>
            <a:ext cx="16021" cy="518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17424" y="3637170"/>
            <a:ext cx="99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Bit score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80468" y="5220638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4130821" y="3701144"/>
            <a:ext cx="0" cy="1519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likelihood that the sequence similarity is due to chance vs. actual homology?</a:t>
            </a:r>
          </a:p>
          <a:p>
            <a:r>
              <a:rPr lang="en-US" dirty="0" smtClean="0"/>
              <a:t>Larger databases are more likely to include chance matches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E-values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1343" y="2688771"/>
                <a:ext cx="3621314" cy="7656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1343" y="2688771"/>
                <a:ext cx="3621314" cy="76562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12572" y="3288268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E-value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2240" y="2422159"/>
            <a:ext cx="99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Bit score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6977" y="4066133"/>
            <a:ext cx="1552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# of residues in the database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4020457" y="3346324"/>
            <a:ext cx="12614" cy="719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633" y="1801245"/>
            <a:ext cx="177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Length of the query sequence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9165" y="2451837"/>
            <a:ext cx="0" cy="339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E-value represents the likelihood of a random match &gt;= the calculated score</a:t>
            </a:r>
          </a:p>
          <a:p>
            <a:r>
              <a:rPr lang="en-US" dirty="0" smtClean="0"/>
              <a:t>Smaller E-values therefore reflect greater probability of true homology</a:t>
            </a:r>
          </a:p>
          <a:p>
            <a:r>
              <a:rPr lang="en-US" dirty="0" smtClean="0"/>
              <a:t>Typically 1e</a:t>
            </a:r>
            <a:r>
              <a:rPr lang="en-US" baseline="30000" dirty="0" smtClean="0"/>
              <a:t>-5</a:t>
            </a:r>
            <a:r>
              <a:rPr lang="en-US" dirty="0" smtClean="0"/>
              <a:t> operationally used as a threshold for considering sequences as homologous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Wednesday: applying BLAST</a:t>
            </a:r>
          </a:p>
          <a:p>
            <a:r>
              <a:rPr lang="en-US" dirty="0" smtClean="0"/>
              <a:t>Next week: expanding from one-&gt;many sequence comparisons to many-&gt;many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6816" y="2689751"/>
            <a:ext cx="1463040" cy="146304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6410" y="2320419"/>
            <a:ext cx="32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20773" y="5310892"/>
            <a:ext cx="646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are all </a:t>
            </a:r>
            <a:r>
              <a:rPr lang="en-US" sz="2800" dirty="0" smtClean="0"/>
              <a:t>homologs (common ancestor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1311737" cy="13420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7233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63464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93936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77140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5374" y="438464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Ohno</a:t>
            </a:r>
            <a:r>
              <a:rPr lang="en-US" sz="3600" dirty="0" smtClean="0"/>
              <a:t> 1970: “Evolution by Gene Duplication”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genes arise by gene duplication</a:t>
            </a:r>
          </a:p>
          <a:p>
            <a:pPr lvl="1"/>
            <a:r>
              <a:rPr lang="en-US" dirty="0" smtClean="0"/>
              <a:t>One copy retains ancestral function</a:t>
            </a:r>
          </a:p>
          <a:p>
            <a:pPr lvl="1"/>
            <a:r>
              <a:rPr lang="en-US" dirty="0" smtClean="0"/>
              <a:t>Other copy diverges functionally </a:t>
            </a:r>
          </a:p>
          <a:p>
            <a:r>
              <a:rPr lang="en-US" dirty="0" smtClean="0"/>
              <a:t>“Homolog” as a single term therefore is a sloppy fit</a:t>
            </a:r>
          </a:p>
          <a:p>
            <a:pPr lvl="1"/>
            <a:r>
              <a:rPr lang="en-US" dirty="0" smtClean="0"/>
              <a:t>What kind of ancestor to homologs share?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Fitch 1970: “</a:t>
            </a:r>
            <a:r>
              <a:rPr lang="en-US" sz="3600" dirty="0" err="1" smtClean="0"/>
              <a:t>Orthologs</a:t>
            </a:r>
            <a:r>
              <a:rPr lang="en-US" sz="3600" dirty="0" smtClean="0"/>
              <a:t>” and “</a:t>
            </a:r>
            <a:r>
              <a:rPr lang="en-US" sz="3600" dirty="0" err="1" smtClean="0"/>
              <a:t>Paralogs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“Orthologs”: genes related by vertical descent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19" idx="2"/>
          </p:cNvCxnSpPr>
          <p:nvPr/>
        </p:nvCxnSpPr>
        <p:spPr>
          <a:xfrm flipH="1">
            <a:off x="1583704" y="1347693"/>
            <a:ext cx="2811375" cy="280509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6816" y="2689751"/>
            <a:ext cx="1463040" cy="146304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52089" y="2689751"/>
            <a:ext cx="1446414" cy="144641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30" y="97836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1, 2,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6410" y="2320419"/>
            <a:ext cx="32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ancestor of species 2,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20773" y="5310892"/>
            <a:ext cx="6599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are all </a:t>
            </a:r>
            <a:r>
              <a:rPr lang="en-US" sz="2800" dirty="0" smtClean="0"/>
              <a:t>homologs (common ancestor)</a:t>
            </a:r>
            <a:endParaRPr lang="en-US" sz="2800" dirty="0"/>
          </a:p>
          <a:p>
            <a:pPr algn="ctr"/>
            <a:r>
              <a:rPr lang="en-US" sz="2800" dirty="0"/>
              <a:t>These are all </a:t>
            </a:r>
            <a:r>
              <a:rPr lang="en-US" sz="2800" dirty="0" err="1" smtClean="0"/>
              <a:t>orthologs</a:t>
            </a:r>
            <a:r>
              <a:rPr lang="en-US" sz="2800" dirty="0" smtClean="0"/>
              <a:t> (vertical descent)</a:t>
            </a:r>
            <a:endParaRPr lang="en-US" sz="2800" dirty="0"/>
          </a:p>
        </p:txBody>
      </p:sp>
      <p:cxnSp>
        <p:nvCxnSpPr>
          <p:cNvPr id="24" name="Straight Connector 23"/>
          <p:cNvCxnSpPr>
            <a:endCxn id="19" idx="2"/>
          </p:cNvCxnSpPr>
          <p:nvPr/>
        </p:nvCxnSpPr>
        <p:spPr>
          <a:xfrm flipH="1" flipV="1">
            <a:off x="4395079" y="1347693"/>
            <a:ext cx="1311737" cy="13420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3015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7233" y="40839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63464" y="4083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93936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77140" y="436802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5374" y="438464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Homology and function are two different concepts</a:t>
            </a:r>
          </a:p>
          <a:p>
            <a:r>
              <a:rPr lang="en-US" dirty="0" smtClean="0"/>
              <a:t>Strict </a:t>
            </a:r>
            <a:r>
              <a:rPr lang="en-US" dirty="0" err="1" smtClean="0"/>
              <a:t>orthology</a:t>
            </a:r>
            <a:r>
              <a:rPr lang="en-US" dirty="0" smtClean="0"/>
              <a:t> and functional conservation often correlate but this is not absolute</a:t>
            </a:r>
          </a:p>
          <a:p>
            <a:r>
              <a:rPr lang="en-US" dirty="0" smtClean="0"/>
              <a:t>Basis for annotating genomes based on similarity to previous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1579</Words>
  <Application>Microsoft Office PowerPoint</Application>
  <PresentationFormat>On-screen Show (4:3)</PresentationFormat>
  <Paragraphs>307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MS PGothic</vt:lpstr>
      <vt:lpstr>Arial</vt:lpstr>
      <vt:lpstr>Calibri</vt:lpstr>
      <vt:lpstr>Cambria Math</vt:lpstr>
      <vt:lpstr>Courier New</vt:lpstr>
      <vt:lpstr>Office Theme</vt:lpstr>
      <vt:lpstr>MCB 5472 Lecture 3 Feb 10/14</vt:lpstr>
      <vt:lpstr>Homology references</vt:lpstr>
      <vt:lpstr>What is homology?</vt:lpstr>
      <vt:lpstr>What is homology?</vt:lpstr>
      <vt:lpstr>PowerPoint Presentation</vt:lpstr>
      <vt:lpstr>Ohno 1970: “Evolution by Gene Duplication”</vt:lpstr>
      <vt:lpstr>Fitch 1970: “Orthologs” and “Paralogs”</vt:lpstr>
      <vt:lpstr>PowerPoint Presentation</vt:lpstr>
      <vt:lpstr>Homology and Function</vt:lpstr>
      <vt:lpstr>Fitch 1970: “Orthologs” and “Paralogs”</vt:lpstr>
      <vt:lpstr>PowerPoint Presentation</vt:lpstr>
      <vt:lpstr>Orthology/paralogy is somewhat relative</vt:lpstr>
      <vt:lpstr>PowerPoint Presentation</vt:lpstr>
      <vt:lpstr>PowerPoint Presentation</vt:lpstr>
      <vt:lpstr>PowerPoint Presentation</vt:lpstr>
      <vt:lpstr>PowerPoint Presentation</vt:lpstr>
      <vt:lpstr>Xenologs</vt:lpstr>
      <vt:lpstr>PowerPoint Presentation</vt:lpstr>
      <vt:lpstr>Other “-logs”</vt:lpstr>
      <vt:lpstr>PowerPoint Presentation</vt:lpstr>
      <vt:lpstr>Discuss: how are these genes related to each other? Three possibilities</vt:lpstr>
      <vt:lpstr>How to determine orthologs</vt:lpstr>
      <vt:lpstr>RBH orthologs</vt:lpstr>
      <vt:lpstr>BLAST</vt:lpstr>
      <vt:lpstr>Different BLAST types</vt:lpstr>
      <vt:lpstr>Implimentations</vt:lpstr>
      <vt:lpstr>Databases</vt:lpstr>
      <vt:lpstr>WebBLAST</vt:lpstr>
      <vt:lpstr>WebBLAST (BLASTn)</vt:lpstr>
      <vt:lpstr>WebBLAST (BLASTn) parameters</vt:lpstr>
      <vt:lpstr>BLAST: Step 1</vt:lpstr>
      <vt:lpstr>Substitution matrices</vt:lpstr>
      <vt:lpstr>BLOSUM matrices</vt:lpstr>
      <vt:lpstr>BLOSUM62 matrix</vt:lpstr>
      <vt:lpstr>BLAST: Step 2</vt:lpstr>
      <vt:lpstr>BLAST: Step 3</vt:lpstr>
      <vt:lpstr>BLAST: Step 4</vt:lpstr>
      <vt:lpstr>BLAST score</vt:lpstr>
      <vt:lpstr>Questions:</vt:lpstr>
      <vt:lpstr>Local alignment</vt:lpstr>
      <vt:lpstr>Sequence masking</vt:lpstr>
      <vt:lpstr>Comparing BLAST scores</vt:lpstr>
      <vt:lpstr>E-values</vt:lpstr>
      <vt:lpstr>E-values</vt:lpstr>
      <vt:lpstr>E-values</vt:lpstr>
      <vt:lpstr>Summary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Jonathan</cp:lastModifiedBy>
  <cp:revision>87</cp:revision>
  <cp:lastPrinted>2014-02-10T17:07:03Z</cp:lastPrinted>
  <dcterms:created xsi:type="dcterms:W3CDTF">2014-01-29T15:19:52Z</dcterms:created>
  <dcterms:modified xsi:type="dcterms:W3CDTF">2014-02-10T17:07:32Z</dcterms:modified>
</cp:coreProperties>
</file>