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60" d="100"/>
          <a:sy n="160" d="100"/>
        </p:scale>
        <p:origin x="-96" y="-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60DCC-684D-AD4D-B85B-4673BB50E76C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4C68-4133-F845-A014-1B1ECC5C0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265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60DCC-684D-AD4D-B85B-4673BB50E76C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4C68-4133-F845-A014-1B1ECC5C0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545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60DCC-684D-AD4D-B85B-4673BB50E76C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4C68-4133-F845-A014-1B1ECC5C0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689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60DCC-684D-AD4D-B85B-4673BB50E76C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4C68-4133-F845-A014-1B1ECC5C0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323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60DCC-684D-AD4D-B85B-4673BB50E76C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4C68-4133-F845-A014-1B1ECC5C0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262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60DCC-684D-AD4D-B85B-4673BB50E76C}" type="datetimeFigureOut">
              <a:rPr lang="en-US" smtClean="0"/>
              <a:t>3/31/14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4C68-4133-F845-A014-1B1ECC5C0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627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60DCC-684D-AD4D-B85B-4673BB50E76C}" type="datetimeFigureOut">
              <a:rPr lang="en-US" smtClean="0"/>
              <a:t>3/31/14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4C68-4133-F845-A014-1B1ECC5C0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774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60DCC-684D-AD4D-B85B-4673BB50E76C}" type="datetimeFigureOut">
              <a:rPr lang="en-US" smtClean="0"/>
              <a:t>3/31/14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4C68-4133-F845-A014-1B1ECC5C0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008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60DCC-684D-AD4D-B85B-4673BB50E76C}" type="datetimeFigureOut">
              <a:rPr lang="en-US" smtClean="0"/>
              <a:t>3/31/14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4C68-4133-F845-A014-1B1ECC5C0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369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60DCC-684D-AD4D-B85B-4673BB50E76C}" type="datetimeFigureOut">
              <a:rPr lang="en-US" smtClean="0"/>
              <a:t>3/31/14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4C68-4133-F845-A014-1B1ECC5C0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7273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660DCC-684D-AD4D-B85B-4673BB50E76C}" type="datetimeFigureOut">
              <a:rPr lang="en-US" smtClean="0"/>
              <a:t>3/31/14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174C68-4133-F845-A014-1B1ECC5C0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68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660DCC-684D-AD4D-B85B-4673BB50E76C}" type="datetimeFigureOut">
              <a:rPr lang="en-US" smtClean="0"/>
              <a:t>3/31/14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174C68-4133-F845-A014-1B1ECC5C00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478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gogarten.uconn.edu/mcb5472_2014/B.fa" TargetMode="External"/><Relationship Id="rId4" Type="http://schemas.openxmlformats.org/officeDocument/2006/relationships/hyperlink" Target="http://gogarten.uconn.edu/mcb5472_2014/alpha.fa" TargetMode="External"/><Relationship Id="rId5" Type="http://schemas.openxmlformats.org/officeDocument/2006/relationships/hyperlink" Target="http://gogarten.uconn.edu/mcb5472_2014/beta.fa" TargetMode="External"/><Relationship Id="rId6" Type="http://schemas.openxmlformats.org/officeDocument/2006/relationships/hyperlink" Target="http://gogarten.uconn.edu/mcb5472_2014/atp_all.phy" TargetMode="External"/><Relationship Id="rId1" Type="http://schemas.openxmlformats.org/officeDocument/2006/relationships/slideLayout" Target="../slideLayouts/slideLayout6.xml"/><Relationship Id="rId2" Type="http://schemas.openxmlformats.org/officeDocument/2006/relationships/hyperlink" Target="http://gogarten.uconn.edu/mcb5472_2014/A.f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7772400" cy="711647"/>
          </a:xfrm>
        </p:spPr>
        <p:txBody>
          <a:bodyPr>
            <a:normAutofit/>
          </a:bodyPr>
          <a:lstStyle/>
          <a:p>
            <a:r>
              <a:rPr lang="en-US" sz="2800" dirty="0" smtClean="0"/>
              <a:t>Home work assignment (due 4/6/2014)</a:t>
            </a:r>
            <a:endParaRPr lang="en-US" sz="2800" dirty="0"/>
          </a:p>
        </p:txBody>
      </p:sp>
      <p:sp>
        <p:nvSpPr>
          <p:cNvPr id="4" name="Rectangle 3"/>
          <p:cNvSpPr/>
          <p:nvPr/>
        </p:nvSpPr>
        <p:spPr>
          <a:xfrm>
            <a:off x="122123" y="1075768"/>
            <a:ext cx="8915018" cy="6001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Write a script that takes all </a:t>
            </a:r>
            <a:r>
              <a:rPr lang="en-US" dirty="0" err="1"/>
              <a:t>phylip</a:t>
            </a:r>
            <a:r>
              <a:rPr lang="en-US" dirty="0"/>
              <a:t> </a:t>
            </a:r>
            <a:r>
              <a:rPr lang="en-US" dirty="0" err="1"/>
              <a:t>formated</a:t>
            </a:r>
            <a:r>
              <a:rPr lang="en-US" dirty="0"/>
              <a:t> aligned </a:t>
            </a:r>
            <a:r>
              <a:rPr lang="en-US" dirty="0" smtClean="0"/>
              <a:t>multiple </a:t>
            </a:r>
            <a:r>
              <a:rPr lang="en-US" dirty="0"/>
              <a:t>sequence files present in a directory, and </a:t>
            </a:r>
            <a:r>
              <a:rPr lang="en-US" dirty="0" err="1" smtClean="0"/>
              <a:t>performes</a:t>
            </a:r>
            <a:r>
              <a:rPr lang="en-US" dirty="0" smtClean="0"/>
              <a:t> </a:t>
            </a:r>
            <a:r>
              <a:rPr lang="en-US" dirty="0"/>
              <a:t>a bootstrap analyses using maximum </a:t>
            </a:r>
            <a:r>
              <a:rPr lang="en-US" dirty="0" smtClean="0"/>
              <a:t>parsimony</a:t>
            </a:r>
            <a:r>
              <a:rPr lang="en-US" dirty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Files </a:t>
            </a:r>
            <a:r>
              <a:rPr lang="en-US" dirty="0"/>
              <a:t>you might want to use are </a:t>
            </a:r>
            <a:r>
              <a:rPr lang="en-US" dirty="0" err="1">
                <a:hlinkClick r:id="rId2"/>
              </a:rPr>
              <a:t>A.fa</a:t>
            </a:r>
            <a:r>
              <a:rPr lang="en-US" dirty="0"/>
              <a:t>, </a:t>
            </a:r>
            <a:r>
              <a:rPr lang="en-US" dirty="0" err="1">
                <a:hlinkClick r:id="rId3"/>
              </a:rPr>
              <a:t>B.fa</a:t>
            </a:r>
            <a:r>
              <a:rPr lang="en-US" dirty="0"/>
              <a:t>, </a:t>
            </a:r>
            <a:r>
              <a:rPr lang="en-US" dirty="0" err="1">
                <a:hlinkClick r:id="rId4"/>
              </a:rPr>
              <a:t>alpha.fa</a:t>
            </a:r>
            <a:r>
              <a:rPr lang="en-US" dirty="0"/>
              <a:t>, </a:t>
            </a:r>
            <a:r>
              <a:rPr lang="en-US" dirty="0" err="1" smtClean="0">
                <a:hlinkClick r:id="rId5"/>
              </a:rPr>
              <a:t>beta.fa</a:t>
            </a:r>
            <a:r>
              <a:rPr lang="en-US" dirty="0" smtClean="0">
                <a:hlinkClick r:id="rId5"/>
              </a:rPr>
              <a:t> </a:t>
            </a:r>
            <a:r>
              <a:rPr lang="en-US" dirty="0" smtClean="0"/>
              <a:t>from last week’s assignment, </a:t>
            </a:r>
            <a:r>
              <a:rPr lang="en-US" dirty="0"/>
              <a:t>and </a:t>
            </a:r>
            <a:r>
              <a:rPr lang="en-US" dirty="0" err="1">
                <a:hlinkClick r:id="rId6"/>
              </a:rPr>
              <a:t>atp_all.phy</a:t>
            </a:r>
            <a:r>
              <a:rPr lang="en-US" dirty="0"/>
              <a:t>. </a:t>
            </a:r>
            <a:r>
              <a:rPr lang="en-US" dirty="0" smtClean="0"/>
              <a:t> BUT </a:t>
            </a:r>
            <a:r>
              <a:rPr lang="en-US" dirty="0"/>
              <a:t>you first have to </a:t>
            </a:r>
            <a:r>
              <a:rPr lang="en-US" b="1" dirty="0" smtClean="0"/>
              <a:t>align</a:t>
            </a:r>
            <a:r>
              <a:rPr lang="en-US" dirty="0" smtClean="0"/>
              <a:t> them and convert them </a:t>
            </a:r>
            <a:r>
              <a:rPr lang="en-US" dirty="0"/>
              <a:t>to </a:t>
            </a:r>
            <a:r>
              <a:rPr lang="en-US" b="1" dirty="0" err="1"/>
              <a:t>phylip</a:t>
            </a:r>
            <a:r>
              <a:rPr lang="en-US" b="1" dirty="0"/>
              <a:t> </a:t>
            </a:r>
            <a:r>
              <a:rPr lang="en-US" b="1" dirty="0" smtClean="0"/>
              <a:t>format* </a:t>
            </a:r>
            <a:r>
              <a:rPr lang="en-US" dirty="0"/>
              <a:t>AND you should replace </a:t>
            </a:r>
            <a:r>
              <a:rPr lang="en-US" dirty="0" smtClean="0"/>
              <a:t>gaps </a:t>
            </a:r>
            <a:r>
              <a:rPr lang="en-US" dirty="0"/>
              <a:t>with </a:t>
            </a:r>
            <a:r>
              <a:rPr lang="en-US" dirty="0" smtClean="0"/>
              <a:t>“?” </a:t>
            </a:r>
            <a:endParaRPr lang="en-US" dirty="0"/>
          </a:p>
          <a:p>
            <a:endParaRPr lang="en-US" dirty="0"/>
          </a:p>
          <a:p>
            <a:r>
              <a:rPr lang="en-US" dirty="0"/>
              <a:t>(In the end you would be able to answer the question </a:t>
            </a:r>
          </a:p>
          <a:p>
            <a:r>
              <a:rPr lang="en-US" dirty="0" smtClean="0"/>
              <a:t>“</a:t>
            </a:r>
            <a:r>
              <a:rPr lang="en-US" dirty="0"/>
              <a:t>does the resolution increase if a more related subgroup is </a:t>
            </a:r>
          </a:p>
          <a:p>
            <a:r>
              <a:rPr lang="en-US" dirty="0" smtClean="0"/>
              <a:t>analyzed </a:t>
            </a:r>
            <a:r>
              <a:rPr lang="en-US" dirty="0"/>
              <a:t>independent from an </a:t>
            </a:r>
            <a:r>
              <a:rPr lang="en-US" dirty="0" err="1"/>
              <a:t>outgroup</a:t>
            </a:r>
            <a:r>
              <a:rPr lang="en-US" dirty="0"/>
              <a:t>?) </a:t>
            </a:r>
            <a:endParaRPr lang="en-US" dirty="0" smtClean="0"/>
          </a:p>
          <a:p>
            <a:endParaRPr lang="en-US" dirty="0" smtClean="0"/>
          </a:p>
          <a:p>
            <a:pPr marL="342900" indent="-342900">
              <a:buFontTx/>
              <a:buChar char="•"/>
            </a:pPr>
            <a:r>
              <a:rPr lang="en-US" dirty="0" smtClean="0"/>
              <a:t>clustalw2 is one program frequently used to convert formats</a:t>
            </a:r>
          </a:p>
          <a:p>
            <a:pPr marL="342900" indent="-342900">
              <a:buFontTx/>
              <a:buChar char="•"/>
            </a:pPr>
            <a:r>
              <a:rPr lang="en-US" sz="1800" dirty="0">
                <a:latin typeface="Courier"/>
                <a:cs typeface="Courier"/>
              </a:rPr>
              <a:t>system("</a:t>
            </a:r>
            <a:r>
              <a:rPr lang="en-US" sz="1800" dirty="0" err="1">
                <a:solidFill>
                  <a:schemeClr val="hlink"/>
                </a:solidFill>
                <a:latin typeface="Courier"/>
                <a:cs typeface="Courier"/>
              </a:rPr>
              <a:t>clustalw</a:t>
            </a:r>
            <a:r>
              <a:rPr lang="en-US" sz="1800" dirty="0">
                <a:solidFill>
                  <a:schemeClr val="hlink"/>
                </a:solidFill>
                <a:latin typeface="Courier"/>
                <a:cs typeface="Courier"/>
              </a:rPr>
              <a:t> -</a:t>
            </a:r>
            <a:r>
              <a:rPr lang="en-US" sz="1800" dirty="0" err="1">
                <a:solidFill>
                  <a:schemeClr val="hlink"/>
                </a:solidFill>
                <a:latin typeface="Courier"/>
                <a:cs typeface="Courier"/>
              </a:rPr>
              <a:t>infile</a:t>
            </a:r>
            <a:r>
              <a:rPr lang="en-US" sz="1800" dirty="0">
                <a:solidFill>
                  <a:schemeClr val="hlink"/>
                </a:solidFill>
                <a:latin typeface="Courier"/>
                <a:cs typeface="Courier"/>
              </a:rPr>
              <a:t>=$</a:t>
            </a:r>
            <a:r>
              <a:rPr lang="en-US" sz="1800" dirty="0" err="1">
                <a:solidFill>
                  <a:schemeClr val="hlink"/>
                </a:solidFill>
                <a:latin typeface="Courier"/>
                <a:cs typeface="Courier"/>
              </a:rPr>
              <a:t>file.fa</a:t>
            </a:r>
            <a:r>
              <a:rPr lang="en-US" sz="1800" dirty="0">
                <a:solidFill>
                  <a:schemeClr val="hlink"/>
                </a:solidFill>
                <a:latin typeface="Courier"/>
                <a:cs typeface="Courier"/>
              </a:rPr>
              <a:t> -align -output=PHYLIP</a:t>
            </a:r>
            <a:r>
              <a:rPr lang="en-US" sz="1800" dirty="0">
                <a:latin typeface="Courier"/>
                <a:cs typeface="Courier"/>
              </a:rPr>
              <a:t>")</a:t>
            </a:r>
            <a:r>
              <a:rPr lang="en-US" dirty="0"/>
              <a:t>;</a:t>
            </a:r>
          </a:p>
          <a:p>
            <a:pPr marL="342900" indent="-342900">
              <a:buFontTx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449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139</Words>
  <Application>Microsoft Macintosh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Home work assignment (due 4/6/2014)</vt:lpstr>
    </vt:vector>
  </TitlesOfParts>
  <Company>University of Connecticut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work assignment (due 4/6/2014)</dc:title>
  <dc:creator>J. Peter Gogarten</dc:creator>
  <cp:lastModifiedBy>J. Peter Gogarten</cp:lastModifiedBy>
  <cp:revision>1</cp:revision>
  <dcterms:created xsi:type="dcterms:W3CDTF">2014-03-31T15:21:44Z</dcterms:created>
  <dcterms:modified xsi:type="dcterms:W3CDTF">2014-03-31T15:23:36Z</dcterms:modified>
</cp:coreProperties>
</file>