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  <p:sldMasterId id="2147484902" r:id="rId2"/>
    <p:sldMasterId id="2147484953" r:id="rId3"/>
    <p:sldMasterId id="2147484965" r:id="rId4"/>
    <p:sldMasterId id="2147484967" r:id="rId5"/>
    <p:sldMasterId id="2147484971" r:id="rId6"/>
    <p:sldMasterId id="2147484983" r:id="rId7"/>
    <p:sldMasterId id="2147484995" r:id="rId8"/>
    <p:sldMasterId id="2147485000" r:id="rId9"/>
    <p:sldMasterId id="2147485003" r:id="rId10"/>
  </p:sldMasterIdLst>
  <p:notesMasterIdLst>
    <p:notesMasterId r:id="rId66"/>
  </p:notesMasterIdLst>
  <p:handoutMasterIdLst>
    <p:handoutMasterId r:id="rId67"/>
  </p:handoutMasterIdLst>
  <p:sldIdLst>
    <p:sldId id="639" r:id="rId11"/>
    <p:sldId id="879" r:id="rId12"/>
    <p:sldId id="855" r:id="rId13"/>
    <p:sldId id="884" r:id="rId14"/>
    <p:sldId id="885" r:id="rId15"/>
    <p:sldId id="886" r:id="rId16"/>
    <p:sldId id="887" r:id="rId17"/>
    <p:sldId id="889" r:id="rId18"/>
    <p:sldId id="888" r:id="rId19"/>
    <p:sldId id="890" r:id="rId20"/>
    <p:sldId id="869" r:id="rId21"/>
    <p:sldId id="870" r:id="rId22"/>
    <p:sldId id="891" r:id="rId23"/>
    <p:sldId id="892" r:id="rId24"/>
    <p:sldId id="893" r:id="rId25"/>
    <p:sldId id="894" r:id="rId26"/>
    <p:sldId id="895" r:id="rId27"/>
    <p:sldId id="896" r:id="rId28"/>
    <p:sldId id="897" r:id="rId29"/>
    <p:sldId id="940" r:id="rId30"/>
    <p:sldId id="898" r:id="rId31"/>
    <p:sldId id="899" r:id="rId32"/>
    <p:sldId id="900" r:id="rId33"/>
    <p:sldId id="903" r:id="rId34"/>
    <p:sldId id="904" r:id="rId35"/>
    <p:sldId id="905" r:id="rId36"/>
    <p:sldId id="906" r:id="rId37"/>
    <p:sldId id="907" r:id="rId38"/>
    <p:sldId id="908" r:id="rId39"/>
    <p:sldId id="909" r:id="rId40"/>
    <p:sldId id="910" r:id="rId41"/>
    <p:sldId id="911" r:id="rId42"/>
    <p:sldId id="912" r:id="rId43"/>
    <p:sldId id="913" r:id="rId44"/>
    <p:sldId id="914" r:id="rId45"/>
    <p:sldId id="916" r:id="rId46"/>
    <p:sldId id="918" r:id="rId47"/>
    <p:sldId id="919" r:id="rId48"/>
    <p:sldId id="920" r:id="rId49"/>
    <p:sldId id="921" r:id="rId50"/>
    <p:sldId id="922" r:id="rId51"/>
    <p:sldId id="924" r:id="rId52"/>
    <p:sldId id="925" r:id="rId53"/>
    <p:sldId id="926" r:id="rId54"/>
    <p:sldId id="928" r:id="rId55"/>
    <p:sldId id="929" r:id="rId56"/>
    <p:sldId id="930" r:id="rId57"/>
    <p:sldId id="932" r:id="rId58"/>
    <p:sldId id="933" r:id="rId59"/>
    <p:sldId id="934" r:id="rId60"/>
    <p:sldId id="935" r:id="rId61"/>
    <p:sldId id="936" r:id="rId62"/>
    <p:sldId id="937" r:id="rId63"/>
    <p:sldId id="938" r:id="rId64"/>
    <p:sldId id="939" r:id="rId6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290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0739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187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16349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72409" algn="l" defTabSz="45448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26887" algn="l" defTabSz="45448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81373" algn="l" defTabSz="45448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35851" algn="l" defTabSz="45448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66"/>
    <a:srgbClr val="008000"/>
    <a:srgbClr val="FFFFFF"/>
    <a:srgbClr val="FF0000"/>
    <a:srgbClr val="00002E"/>
    <a:srgbClr val="24255E"/>
    <a:srgbClr val="35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-104" y="-264"/>
      </p:cViewPr>
      <p:guideLst>
        <p:guide orient="horz" pos="1974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4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8D972D-2EA3-8341-8754-12E9FBB6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420A93-F624-9D4F-A93D-5E76B840D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0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29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07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18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163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71081" algn="l" defTabSz="45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293" algn="l" defTabSz="45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513" algn="l" defTabSz="45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726" algn="l" defTabSz="4542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D41196-8D67-0240-8FC0-9E719642A0BC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A652C-6D80-FE4F-863D-EA64CAC1590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58E59-E2B3-A444-9B3F-8586DA4D645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5020-E816-574A-891B-6FE19E6668A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25A3F-7129-9C40-870A-B0097A75946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CD7A6-4691-E944-A335-5A182A9333F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5A078-F662-F246-8562-5E5FF1BBD563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E391-FD8A-1B48-98AC-F458C368964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FCD53-5699-FA4E-832F-B482DFC0629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B33B4-13D7-6A4F-BA15-7258E5094D92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23B6C-C400-6042-AC55-89E22831E160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6C4D-1AF5-2643-946F-6C1A19F0D18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435E-C2F0-ED4D-81E8-0938838F4C6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71EE-9AF4-1D4D-919F-1F40E673E4B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513" y="3257352"/>
            <a:ext cx="6704975" cy="30864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15482-A953-354A-AC35-0683D637ECE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Title / content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Coauthors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 agencies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63F7-D85D-7D43-B58F-2A42B0598F77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63F7-D85D-7D43-B58F-2A42B0598F77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AF6BB-03EB-0E4B-8DEB-3BA1B4BE8B7C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C3AC9-301C-4643-9DE9-603161BFAE5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69" indent="0" algn="ctr">
              <a:buNone/>
              <a:defRPr/>
            </a:lvl2pPr>
            <a:lvl3pPr marL="908328" indent="0" algn="ctr">
              <a:buNone/>
              <a:defRPr/>
            </a:lvl3pPr>
            <a:lvl4pPr marL="1362491" indent="0" algn="ctr">
              <a:buNone/>
              <a:defRPr/>
            </a:lvl4pPr>
            <a:lvl5pPr marL="1816651" indent="0" algn="ctr">
              <a:buNone/>
              <a:defRPr/>
            </a:lvl5pPr>
            <a:lvl6pPr marL="2270815" indent="0" algn="ctr">
              <a:buNone/>
              <a:defRPr/>
            </a:lvl6pPr>
            <a:lvl7pPr marL="2724974" indent="0" algn="ctr">
              <a:buNone/>
              <a:defRPr/>
            </a:lvl7pPr>
            <a:lvl8pPr marL="3179141" indent="0" algn="ctr">
              <a:buNone/>
              <a:defRPr/>
            </a:lvl8pPr>
            <a:lvl9pPr marL="36333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0AE1E0-3542-F248-9C09-A82D2ECE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3B9DA3-249F-004B-AD22-5859E06C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87CD99-A0B2-074C-827D-58233C75A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7DDECD2-51B8-DE42-B172-0E74EE2C0C64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5F715E-D718-0940-86D0-0B7AA5B539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3624118-9AA1-A74F-B4FD-6B3A1F868840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7C96E9-7261-C44F-8398-E3D4BA676A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61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645C20-9289-F94A-884C-5857DBA291DD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9E5CB5-CD92-3947-9C39-AE9B8E2551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98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D0708F-4708-7549-9A84-F098153F0E17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23ACF6-4B6C-3B40-8F85-B97FB46F0D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7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E54448-B9C6-E643-86E8-28DEC4390732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803829-D0B7-B34D-BAD4-14D212F315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8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37BACF-560F-8C45-8251-4C00EB4ECAE5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AE0FD6-B286-9445-A0A4-CC86117E19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60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198568E-316F-A447-935D-65FD93D7071C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6D550A6-B6D3-5C43-A4C0-10CA285374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2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9E6426-5EA3-804D-97E6-28CBCF0A4634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0EF6AD-DEA1-544B-8763-EA661DE5A2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9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1047D6-3C79-0D42-A759-EE04D560D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1AB32E-4D3A-D24B-B280-286D2C435E11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95A6F3-6AB4-BB46-8A71-7281E6D633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1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5BEF13-B0B7-AE43-AFD4-F61F6A4963DD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F9FE4F-C88F-6845-AC51-A19E00351D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31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D41DF7-B68E-5B4C-BBB5-4A1937011E50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6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151130-797E-AA4B-87A2-4BEE9D13ED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09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D5BF199-DDB4-4F40-AD15-97B9DDEA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11EC282-130C-EC4E-87E5-736D3650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3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E5306E7-91B8-1140-AE43-D47967CA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1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4920941-14D2-2E43-BCC7-FC8F94030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9B8D7E3-B4D5-0746-B39A-151FE978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FB66A82-509E-A944-819D-0ED1C8CE0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9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D98642F-2E12-924B-936C-6A2B4656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69" indent="0">
              <a:buNone/>
              <a:defRPr sz="1800"/>
            </a:lvl2pPr>
            <a:lvl3pPr marL="908328" indent="0">
              <a:buNone/>
              <a:defRPr sz="1600"/>
            </a:lvl3pPr>
            <a:lvl4pPr marL="1362491" indent="0">
              <a:buNone/>
              <a:defRPr sz="1400"/>
            </a:lvl4pPr>
            <a:lvl5pPr marL="1816651" indent="0">
              <a:buNone/>
              <a:defRPr sz="1400"/>
            </a:lvl5pPr>
            <a:lvl6pPr marL="2270815" indent="0">
              <a:buNone/>
              <a:defRPr sz="1400"/>
            </a:lvl6pPr>
            <a:lvl7pPr marL="2724974" indent="0">
              <a:buNone/>
              <a:defRPr sz="1400"/>
            </a:lvl7pPr>
            <a:lvl8pPr marL="3179141" indent="0">
              <a:buNone/>
              <a:defRPr sz="1400"/>
            </a:lvl8pPr>
            <a:lvl9pPr marL="36333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E60C48-A518-C945-806E-5E6A03D4C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8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006B3BF-AA4E-E54C-965F-7A0A71900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74569B9-AA46-7143-A85F-0A4AE1EC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0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12C9C26-913E-F549-8D1F-FFBB4627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9CE7462-69C2-AC4E-87F1-672575C2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BCC3DD-192A-B140-AF07-D9B75A363FF1}" type="slidenum">
              <a:rPr lang="en-US">
                <a:solidFill>
                  <a:srgbClr val="FFFFFF"/>
                </a:solidFill>
                <a:latin typeface="Tahoma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8176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00" indent="0" algn="ctr">
              <a:buNone/>
              <a:defRPr/>
            </a:lvl2pPr>
            <a:lvl3pPr marL="912797" indent="0" algn="ctr">
              <a:buNone/>
              <a:defRPr/>
            </a:lvl3pPr>
            <a:lvl4pPr marL="1369197" indent="0" algn="ctr">
              <a:buNone/>
              <a:defRPr/>
            </a:lvl4pPr>
            <a:lvl5pPr marL="1825594" indent="0" algn="ctr">
              <a:buNone/>
              <a:defRPr/>
            </a:lvl5pPr>
            <a:lvl6pPr marL="2281995" indent="0" algn="ctr">
              <a:buNone/>
              <a:defRPr/>
            </a:lvl6pPr>
            <a:lvl7pPr marL="2738391" indent="0" algn="ctr">
              <a:buNone/>
              <a:defRPr/>
            </a:lvl7pPr>
            <a:lvl8pPr marL="3194792" indent="0" algn="ctr">
              <a:buNone/>
              <a:defRPr/>
            </a:lvl8pPr>
            <a:lvl9pPr marL="36511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738F5-0991-C94C-8C50-91450F81C888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3259891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4B91D1-A827-BB4C-AB8C-928C59221860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2288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2487-173A-3B45-B4E9-6A98D039D18C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939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8" y="2130535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39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09523" indent="0" algn="ctr">
              <a:buNone/>
              <a:defRPr/>
            </a:lvl2pPr>
            <a:lvl3pPr marL="819047" indent="0" algn="ctr">
              <a:buNone/>
              <a:defRPr/>
            </a:lvl3pPr>
            <a:lvl4pPr marL="1228572" indent="0" algn="ctr">
              <a:buNone/>
              <a:defRPr/>
            </a:lvl4pPr>
            <a:lvl5pPr marL="1638095" indent="0" algn="ctr">
              <a:buNone/>
              <a:defRPr/>
            </a:lvl5pPr>
            <a:lvl6pPr marL="2047623" indent="0" algn="ctr">
              <a:buNone/>
              <a:defRPr/>
            </a:lvl6pPr>
            <a:lvl7pPr marL="2457147" indent="0" algn="ctr">
              <a:buNone/>
              <a:defRPr/>
            </a:lvl7pPr>
            <a:lvl8pPr marL="2866670" indent="0" algn="ctr">
              <a:buNone/>
              <a:defRPr/>
            </a:lvl8pPr>
            <a:lvl9pPr marL="32761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5F53-3FF9-374C-8FAB-EB05AD6C7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5505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813E-3865-DE47-B681-5CC60578E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074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69CB28B-1136-4746-8F43-63D3E26D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64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9523" indent="0">
              <a:buNone/>
              <a:defRPr sz="1600"/>
            </a:lvl2pPr>
            <a:lvl3pPr marL="819047" indent="0">
              <a:buNone/>
              <a:defRPr sz="1400"/>
            </a:lvl3pPr>
            <a:lvl4pPr marL="1228572" indent="0">
              <a:buNone/>
              <a:defRPr sz="1300"/>
            </a:lvl4pPr>
            <a:lvl5pPr marL="1638095" indent="0">
              <a:buNone/>
              <a:defRPr sz="1300"/>
            </a:lvl5pPr>
            <a:lvl6pPr marL="2047623" indent="0">
              <a:buNone/>
              <a:defRPr sz="1300"/>
            </a:lvl6pPr>
            <a:lvl7pPr marL="2457147" indent="0">
              <a:buNone/>
              <a:defRPr sz="1300"/>
            </a:lvl7pPr>
            <a:lvl8pPr marL="2866670" indent="0">
              <a:buNone/>
              <a:defRPr sz="1300"/>
            </a:lvl8pPr>
            <a:lvl9pPr marL="327619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DDA3-0DBA-1C4D-BE84-ED4870E7E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824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29" y="1982057"/>
            <a:ext cx="3817215" cy="411395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2057"/>
            <a:ext cx="3817216" cy="411395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15DF-512C-5F43-B67A-F57B171A2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79051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05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23" indent="0">
              <a:buNone/>
              <a:defRPr sz="1800" b="1"/>
            </a:lvl2pPr>
            <a:lvl3pPr marL="819047" indent="0">
              <a:buNone/>
              <a:defRPr sz="1600" b="1"/>
            </a:lvl3pPr>
            <a:lvl4pPr marL="1228572" indent="0">
              <a:buNone/>
              <a:defRPr sz="1400" b="1"/>
            </a:lvl4pPr>
            <a:lvl5pPr marL="1638095" indent="0">
              <a:buNone/>
              <a:defRPr sz="1400" b="1"/>
            </a:lvl5pPr>
            <a:lvl6pPr marL="2047623" indent="0">
              <a:buNone/>
              <a:defRPr sz="1400" b="1"/>
            </a:lvl6pPr>
            <a:lvl7pPr marL="2457147" indent="0">
              <a:buNone/>
              <a:defRPr sz="1400" b="1"/>
            </a:lvl7pPr>
            <a:lvl8pPr marL="2866670" indent="0">
              <a:buNone/>
              <a:defRPr sz="1400" b="1"/>
            </a:lvl8pPr>
            <a:lvl9pPr marL="327619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523" indent="0">
              <a:buNone/>
              <a:defRPr sz="1800" b="1"/>
            </a:lvl2pPr>
            <a:lvl3pPr marL="819047" indent="0">
              <a:buNone/>
              <a:defRPr sz="1600" b="1"/>
            </a:lvl3pPr>
            <a:lvl4pPr marL="1228572" indent="0">
              <a:buNone/>
              <a:defRPr sz="1400" b="1"/>
            </a:lvl4pPr>
            <a:lvl5pPr marL="1638095" indent="0">
              <a:buNone/>
              <a:defRPr sz="1400" b="1"/>
            </a:lvl5pPr>
            <a:lvl6pPr marL="2047623" indent="0">
              <a:buNone/>
              <a:defRPr sz="1400" b="1"/>
            </a:lvl6pPr>
            <a:lvl7pPr marL="2457147" indent="0">
              <a:buNone/>
              <a:defRPr sz="1400" b="1"/>
            </a:lvl7pPr>
            <a:lvl8pPr marL="2866670" indent="0">
              <a:buNone/>
              <a:defRPr sz="1400" b="1"/>
            </a:lvl8pPr>
            <a:lvl9pPr marL="327619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F3D9-04A9-6548-A080-EA8C581A6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1268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A965-1A3B-FD46-9A8F-3727EBF79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7217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4EEB-F15B-284F-9FB8-DDEC5D33A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6365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5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5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09523" indent="0">
              <a:buNone/>
              <a:defRPr sz="1100"/>
            </a:lvl2pPr>
            <a:lvl3pPr marL="819047" indent="0">
              <a:buNone/>
              <a:defRPr sz="900"/>
            </a:lvl3pPr>
            <a:lvl4pPr marL="1228572" indent="0">
              <a:buNone/>
              <a:defRPr sz="800"/>
            </a:lvl4pPr>
            <a:lvl5pPr marL="1638095" indent="0">
              <a:buNone/>
              <a:defRPr sz="800"/>
            </a:lvl5pPr>
            <a:lvl6pPr marL="2047623" indent="0">
              <a:buNone/>
              <a:defRPr sz="800"/>
            </a:lvl6pPr>
            <a:lvl7pPr marL="2457147" indent="0">
              <a:buNone/>
              <a:defRPr sz="800"/>
            </a:lvl7pPr>
            <a:lvl8pPr marL="2866670" indent="0">
              <a:buNone/>
              <a:defRPr sz="800"/>
            </a:lvl8pPr>
            <a:lvl9pPr marL="327619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6BB2-9649-2645-AE00-4DBD0BC7A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0394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48" y="4800337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48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09523" indent="0">
              <a:buNone/>
              <a:defRPr sz="2500"/>
            </a:lvl2pPr>
            <a:lvl3pPr marL="819047" indent="0">
              <a:buNone/>
              <a:defRPr sz="2200"/>
            </a:lvl3pPr>
            <a:lvl4pPr marL="1228572" indent="0">
              <a:buNone/>
              <a:defRPr sz="1800"/>
            </a:lvl4pPr>
            <a:lvl5pPr marL="1638095" indent="0">
              <a:buNone/>
              <a:defRPr sz="1800"/>
            </a:lvl5pPr>
            <a:lvl6pPr marL="2047623" indent="0">
              <a:buNone/>
              <a:defRPr sz="1800"/>
            </a:lvl6pPr>
            <a:lvl7pPr marL="2457147" indent="0">
              <a:buNone/>
              <a:defRPr sz="1800"/>
            </a:lvl7pPr>
            <a:lvl8pPr marL="2866670" indent="0">
              <a:buNone/>
              <a:defRPr sz="1800"/>
            </a:lvl8pPr>
            <a:lvl9pPr marL="3276194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48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09523" indent="0">
              <a:buNone/>
              <a:defRPr sz="1100"/>
            </a:lvl2pPr>
            <a:lvl3pPr marL="819047" indent="0">
              <a:buNone/>
              <a:defRPr sz="900"/>
            </a:lvl3pPr>
            <a:lvl4pPr marL="1228572" indent="0">
              <a:buNone/>
              <a:defRPr sz="800"/>
            </a:lvl4pPr>
            <a:lvl5pPr marL="1638095" indent="0">
              <a:buNone/>
              <a:defRPr sz="800"/>
            </a:lvl5pPr>
            <a:lvl6pPr marL="2047623" indent="0">
              <a:buNone/>
              <a:defRPr sz="800"/>
            </a:lvl6pPr>
            <a:lvl7pPr marL="2457147" indent="0">
              <a:buNone/>
              <a:defRPr sz="800"/>
            </a:lvl7pPr>
            <a:lvl8pPr marL="2866670" indent="0">
              <a:buNone/>
              <a:defRPr sz="800"/>
            </a:lvl8pPr>
            <a:lvl9pPr marL="327619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4ACD-624A-194A-8A50-3EA7887EA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2445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11CE-C1EE-2048-AEEF-4D577371CC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29768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83" y="609321"/>
            <a:ext cx="1942523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6" y="609321"/>
            <a:ext cx="5691909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CFC6-1C5A-1B45-A8E8-358CFC475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2651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4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69" indent="0">
              <a:buNone/>
              <a:defRPr sz="2000" b="1"/>
            </a:lvl2pPr>
            <a:lvl3pPr marL="908328" indent="0">
              <a:buNone/>
              <a:defRPr sz="1800" b="1"/>
            </a:lvl3pPr>
            <a:lvl4pPr marL="1362491" indent="0">
              <a:buNone/>
              <a:defRPr sz="1600" b="1"/>
            </a:lvl4pPr>
            <a:lvl5pPr marL="1816651" indent="0">
              <a:buNone/>
              <a:defRPr sz="1600" b="1"/>
            </a:lvl5pPr>
            <a:lvl6pPr marL="2270815" indent="0">
              <a:buNone/>
              <a:defRPr sz="1600" b="1"/>
            </a:lvl6pPr>
            <a:lvl7pPr marL="2724974" indent="0">
              <a:buNone/>
              <a:defRPr sz="1600" b="1"/>
            </a:lvl7pPr>
            <a:lvl8pPr marL="3179141" indent="0">
              <a:buNone/>
              <a:defRPr sz="1600" b="1"/>
            </a:lvl8pPr>
            <a:lvl9pPr marL="36333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69" indent="0">
              <a:buNone/>
              <a:defRPr sz="2000" b="1"/>
            </a:lvl2pPr>
            <a:lvl3pPr marL="908328" indent="0">
              <a:buNone/>
              <a:defRPr sz="1800" b="1"/>
            </a:lvl3pPr>
            <a:lvl4pPr marL="1362491" indent="0">
              <a:buNone/>
              <a:defRPr sz="1600" b="1"/>
            </a:lvl4pPr>
            <a:lvl5pPr marL="1816651" indent="0">
              <a:buNone/>
              <a:defRPr sz="1600" b="1"/>
            </a:lvl5pPr>
            <a:lvl6pPr marL="2270815" indent="0">
              <a:buNone/>
              <a:defRPr sz="1600" b="1"/>
            </a:lvl6pPr>
            <a:lvl7pPr marL="2724974" indent="0">
              <a:buNone/>
              <a:defRPr sz="1600" b="1"/>
            </a:lvl7pPr>
            <a:lvl8pPr marL="3179141" indent="0">
              <a:buNone/>
              <a:defRPr sz="1600" b="1"/>
            </a:lvl8pPr>
            <a:lvl9pPr marL="36333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901DA4-0FFD-9343-98E6-2B1963AAA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4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90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38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1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4" indent="0">
              <a:buNone/>
              <a:defRPr sz="2000" b="1"/>
            </a:lvl2pPr>
            <a:lvl3pPr marL="912583" indent="0">
              <a:buNone/>
              <a:defRPr sz="1800" b="1"/>
            </a:lvl3pPr>
            <a:lvl4pPr marL="1368877" indent="0">
              <a:buNone/>
              <a:defRPr sz="1600" b="1"/>
            </a:lvl4pPr>
            <a:lvl5pPr marL="1825168" indent="0">
              <a:buNone/>
              <a:defRPr sz="1600" b="1"/>
            </a:lvl5pPr>
            <a:lvl6pPr marL="2281461" indent="0">
              <a:buNone/>
              <a:defRPr sz="1600" b="1"/>
            </a:lvl6pPr>
            <a:lvl7pPr marL="2737751" indent="0">
              <a:buNone/>
              <a:defRPr sz="1600" b="1"/>
            </a:lvl7pPr>
            <a:lvl8pPr marL="3194045" indent="0">
              <a:buNone/>
              <a:defRPr sz="1600" b="1"/>
            </a:lvl8pPr>
            <a:lvl9pPr marL="36503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4" indent="0">
              <a:buNone/>
              <a:defRPr sz="2000" b="1"/>
            </a:lvl2pPr>
            <a:lvl3pPr marL="912583" indent="0">
              <a:buNone/>
              <a:defRPr sz="1800" b="1"/>
            </a:lvl3pPr>
            <a:lvl4pPr marL="1368877" indent="0">
              <a:buNone/>
              <a:defRPr sz="1600" b="1"/>
            </a:lvl4pPr>
            <a:lvl5pPr marL="1825168" indent="0">
              <a:buNone/>
              <a:defRPr sz="1600" b="1"/>
            </a:lvl5pPr>
            <a:lvl6pPr marL="2281461" indent="0">
              <a:buNone/>
              <a:defRPr sz="1600" b="1"/>
            </a:lvl6pPr>
            <a:lvl7pPr marL="2737751" indent="0">
              <a:buNone/>
              <a:defRPr sz="1600" b="1"/>
            </a:lvl7pPr>
            <a:lvl8pPr marL="3194045" indent="0">
              <a:buNone/>
              <a:defRPr sz="1600" b="1"/>
            </a:lvl8pPr>
            <a:lvl9pPr marL="36503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34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25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73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94" indent="0">
              <a:buNone/>
              <a:defRPr sz="1200"/>
            </a:lvl2pPr>
            <a:lvl3pPr marL="912583" indent="0">
              <a:buNone/>
              <a:defRPr sz="1000"/>
            </a:lvl3pPr>
            <a:lvl4pPr marL="1368877" indent="0">
              <a:buNone/>
              <a:defRPr sz="900"/>
            </a:lvl4pPr>
            <a:lvl5pPr marL="1825168" indent="0">
              <a:buNone/>
              <a:defRPr sz="900"/>
            </a:lvl5pPr>
            <a:lvl6pPr marL="2281461" indent="0">
              <a:buNone/>
              <a:defRPr sz="900"/>
            </a:lvl6pPr>
            <a:lvl7pPr marL="2737751" indent="0">
              <a:buNone/>
              <a:defRPr sz="900"/>
            </a:lvl7pPr>
            <a:lvl8pPr marL="3194045" indent="0">
              <a:buNone/>
              <a:defRPr sz="900"/>
            </a:lvl8pPr>
            <a:lvl9pPr marL="36503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41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94" indent="0">
              <a:buNone/>
              <a:defRPr sz="2800"/>
            </a:lvl2pPr>
            <a:lvl3pPr marL="912583" indent="0">
              <a:buNone/>
              <a:defRPr sz="2400"/>
            </a:lvl3pPr>
            <a:lvl4pPr marL="1368877" indent="0">
              <a:buNone/>
              <a:defRPr sz="2000"/>
            </a:lvl4pPr>
            <a:lvl5pPr marL="1825168" indent="0">
              <a:buNone/>
              <a:defRPr sz="2000"/>
            </a:lvl5pPr>
            <a:lvl6pPr marL="2281461" indent="0">
              <a:buNone/>
              <a:defRPr sz="2000"/>
            </a:lvl6pPr>
            <a:lvl7pPr marL="2737751" indent="0">
              <a:buNone/>
              <a:defRPr sz="2000"/>
            </a:lvl7pPr>
            <a:lvl8pPr marL="3194045" indent="0">
              <a:buNone/>
              <a:defRPr sz="2000"/>
            </a:lvl8pPr>
            <a:lvl9pPr marL="36503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94" indent="0">
              <a:buNone/>
              <a:defRPr sz="1200"/>
            </a:lvl2pPr>
            <a:lvl3pPr marL="912583" indent="0">
              <a:buNone/>
              <a:defRPr sz="1000"/>
            </a:lvl3pPr>
            <a:lvl4pPr marL="1368877" indent="0">
              <a:buNone/>
              <a:defRPr sz="900"/>
            </a:lvl4pPr>
            <a:lvl5pPr marL="1825168" indent="0">
              <a:buNone/>
              <a:defRPr sz="900"/>
            </a:lvl5pPr>
            <a:lvl6pPr marL="2281461" indent="0">
              <a:buNone/>
              <a:defRPr sz="900"/>
            </a:lvl6pPr>
            <a:lvl7pPr marL="2737751" indent="0">
              <a:buNone/>
              <a:defRPr sz="900"/>
            </a:lvl7pPr>
            <a:lvl8pPr marL="3194045" indent="0">
              <a:buNone/>
              <a:defRPr sz="900"/>
            </a:lvl8pPr>
            <a:lvl9pPr marL="36503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32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53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4ED114-171C-4C4B-848B-4E17B8C4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8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B9A75F-0944-504D-97EF-57972148167D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86723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8488AA-6C17-9E4D-9DFC-C48051683B54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65475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4E0963-CF88-D048-991B-B11AB0FF1E6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5760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C2F34CD-B48B-BF48-ADEB-547DB9F7BA00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704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0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10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7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7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82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6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DBBD789-05A1-C647-8D0D-D329AADB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4" indent="0">
              <a:buNone/>
              <a:defRPr sz="2000" b="1"/>
            </a:lvl2pPr>
            <a:lvl3pPr marL="912583" indent="0">
              <a:buNone/>
              <a:defRPr sz="1800" b="1"/>
            </a:lvl3pPr>
            <a:lvl4pPr marL="1368877" indent="0">
              <a:buNone/>
              <a:defRPr sz="1600" b="1"/>
            </a:lvl4pPr>
            <a:lvl5pPr marL="1825168" indent="0">
              <a:buNone/>
              <a:defRPr sz="1600" b="1"/>
            </a:lvl5pPr>
            <a:lvl6pPr marL="2281461" indent="0">
              <a:buNone/>
              <a:defRPr sz="1600" b="1"/>
            </a:lvl6pPr>
            <a:lvl7pPr marL="2737751" indent="0">
              <a:buNone/>
              <a:defRPr sz="1600" b="1"/>
            </a:lvl7pPr>
            <a:lvl8pPr marL="3194045" indent="0">
              <a:buNone/>
              <a:defRPr sz="1600" b="1"/>
            </a:lvl8pPr>
            <a:lvl9pPr marL="36503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94" indent="0">
              <a:buNone/>
              <a:defRPr sz="2000" b="1"/>
            </a:lvl2pPr>
            <a:lvl3pPr marL="912583" indent="0">
              <a:buNone/>
              <a:defRPr sz="1800" b="1"/>
            </a:lvl3pPr>
            <a:lvl4pPr marL="1368877" indent="0">
              <a:buNone/>
              <a:defRPr sz="1600" b="1"/>
            </a:lvl4pPr>
            <a:lvl5pPr marL="1825168" indent="0">
              <a:buNone/>
              <a:defRPr sz="1600" b="1"/>
            </a:lvl5pPr>
            <a:lvl6pPr marL="2281461" indent="0">
              <a:buNone/>
              <a:defRPr sz="1600" b="1"/>
            </a:lvl6pPr>
            <a:lvl7pPr marL="2737751" indent="0">
              <a:buNone/>
              <a:defRPr sz="1600" b="1"/>
            </a:lvl7pPr>
            <a:lvl8pPr marL="3194045" indent="0">
              <a:buNone/>
              <a:defRPr sz="1600" b="1"/>
            </a:lvl8pPr>
            <a:lvl9pPr marL="36503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10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10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9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94" indent="0">
              <a:buNone/>
              <a:defRPr sz="1200"/>
            </a:lvl2pPr>
            <a:lvl3pPr marL="912583" indent="0">
              <a:buNone/>
              <a:defRPr sz="1000"/>
            </a:lvl3pPr>
            <a:lvl4pPr marL="1368877" indent="0">
              <a:buNone/>
              <a:defRPr sz="900"/>
            </a:lvl4pPr>
            <a:lvl5pPr marL="1825168" indent="0">
              <a:buNone/>
              <a:defRPr sz="900"/>
            </a:lvl5pPr>
            <a:lvl6pPr marL="2281461" indent="0">
              <a:buNone/>
              <a:defRPr sz="900"/>
            </a:lvl6pPr>
            <a:lvl7pPr marL="2737751" indent="0">
              <a:buNone/>
              <a:defRPr sz="900"/>
            </a:lvl7pPr>
            <a:lvl8pPr marL="3194045" indent="0">
              <a:buNone/>
              <a:defRPr sz="900"/>
            </a:lvl8pPr>
            <a:lvl9pPr marL="36503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03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94" indent="0">
              <a:buNone/>
              <a:defRPr sz="2800"/>
            </a:lvl2pPr>
            <a:lvl3pPr marL="912583" indent="0">
              <a:buNone/>
              <a:defRPr sz="2400"/>
            </a:lvl3pPr>
            <a:lvl4pPr marL="1368877" indent="0">
              <a:buNone/>
              <a:defRPr sz="2000"/>
            </a:lvl4pPr>
            <a:lvl5pPr marL="1825168" indent="0">
              <a:buNone/>
              <a:defRPr sz="2000"/>
            </a:lvl5pPr>
            <a:lvl6pPr marL="2281461" indent="0">
              <a:buNone/>
              <a:defRPr sz="2000"/>
            </a:lvl6pPr>
            <a:lvl7pPr marL="2737751" indent="0">
              <a:buNone/>
              <a:defRPr sz="2000"/>
            </a:lvl7pPr>
            <a:lvl8pPr marL="3194045" indent="0">
              <a:buNone/>
              <a:defRPr sz="2000"/>
            </a:lvl8pPr>
            <a:lvl9pPr marL="36503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94" indent="0">
              <a:buNone/>
              <a:defRPr sz="1200"/>
            </a:lvl2pPr>
            <a:lvl3pPr marL="912583" indent="0">
              <a:buNone/>
              <a:defRPr sz="1000"/>
            </a:lvl3pPr>
            <a:lvl4pPr marL="1368877" indent="0">
              <a:buNone/>
              <a:defRPr sz="900"/>
            </a:lvl4pPr>
            <a:lvl5pPr marL="1825168" indent="0">
              <a:buNone/>
              <a:defRPr sz="900"/>
            </a:lvl5pPr>
            <a:lvl6pPr marL="2281461" indent="0">
              <a:buNone/>
              <a:defRPr sz="900"/>
            </a:lvl6pPr>
            <a:lvl7pPr marL="2737751" indent="0">
              <a:buNone/>
              <a:defRPr sz="900"/>
            </a:lvl7pPr>
            <a:lvl8pPr marL="3194045" indent="0">
              <a:buNone/>
              <a:defRPr sz="900"/>
            </a:lvl8pPr>
            <a:lvl9pPr marL="36503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79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00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8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69" indent="0">
              <a:buNone/>
              <a:defRPr sz="1200"/>
            </a:lvl2pPr>
            <a:lvl3pPr marL="908328" indent="0">
              <a:buNone/>
              <a:defRPr sz="1000"/>
            </a:lvl3pPr>
            <a:lvl4pPr marL="1362491" indent="0">
              <a:buNone/>
              <a:defRPr sz="900"/>
            </a:lvl4pPr>
            <a:lvl5pPr marL="1816651" indent="0">
              <a:buNone/>
              <a:defRPr sz="900"/>
            </a:lvl5pPr>
            <a:lvl6pPr marL="2270815" indent="0">
              <a:buNone/>
              <a:defRPr sz="900"/>
            </a:lvl6pPr>
            <a:lvl7pPr marL="2724974" indent="0">
              <a:buNone/>
              <a:defRPr sz="900"/>
            </a:lvl7pPr>
            <a:lvl8pPr marL="3179141" indent="0">
              <a:buNone/>
              <a:defRPr sz="900"/>
            </a:lvl8pPr>
            <a:lvl9pPr marL="36333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4E556C-4C24-6749-8BEB-A43DB212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69" indent="0">
              <a:buNone/>
              <a:defRPr sz="2800"/>
            </a:lvl2pPr>
            <a:lvl3pPr marL="908328" indent="0">
              <a:buNone/>
              <a:defRPr sz="2400"/>
            </a:lvl3pPr>
            <a:lvl4pPr marL="1362491" indent="0">
              <a:buNone/>
              <a:defRPr sz="2000"/>
            </a:lvl4pPr>
            <a:lvl5pPr marL="1816651" indent="0">
              <a:buNone/>
              <a:defRPr sz="2000"/>
            </a:lvl5pPr>
            <a:lvl6pPr marL="2270815" indent="0">
              <a:buNone/>
              <a:defRPr sz="2000"/>
            </a:lvl6pPr>
            <a:lvl7pPr marL="2724974" indent="0">
              <a:buNone/>
              <a:defRPr sz="2000"/>
            </a:lvl7pPr>
            <a:lvl8pPr marL="3179141" indent="0">
              <a:buNone/>
              <a:defRPr sz="2000"/>
            </a:lvl8pPr>
            <a:lvl9pPr marL="363330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69" indent="0">
              <a:buNone/>
              <a:defRPr sz="1200"/>
            </a:lvl2pPr>
            <a:lvl3pPr marL="908328" indent="0">
              <a:buNone/>
              <a:defRPr sz="1000"/>
            </a:lvl3pPr>
            <a:lvl4pPr marL="1362491" indent="0">
              <a:buNone/>
              <a:defRPr sz="900"/>
            </a:lvl4pPr>
            <a:lvl5pPr marL="1816651" indent="0">
              <a:buNone/>
              <a:defRPr sz="900"/>
            </a:lvl5pPr>
            <a:lvl6pPr marL="2270815" indent="0">
              <a:buNone/>
              <a:defRPr sz="900"/>
            </a:lvl6pPr>
            <a:lvl7pPr marL="2724974" indent="0">
              <a:buNone/>
              <a:defRPr sz="900"/>
            </a:lvl7pPr>
            <a:lvl8pPr marL="3179141" indent="0">
              <a:buNone/>
              <a:defRPr sz="900"/>
            </a:lvl8pPr>
            <a:lvl9pPr marL="36333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BF079C-0C5E-FD47-8D19-4E76D721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theme" Target="../theme/theme8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33" tIns="45420" rIns="90833" bIns="45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20" rIns="90833" bIns="454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3C1173C-EBC5-D34F-B5D7-EFC24DA5C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41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08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2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166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7709" indent="-33770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5371" indent="-2808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3053" indent="-2240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87527" indent="-2240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42010" indent="-2240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97895" indent="-2271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2062" indent="-2271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6221" indent="-2271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0383" indent="-22710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69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28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91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651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815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974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141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302" algn="l" defTabSz="45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58" tIns="45630" rIns="91258" bIns="456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258" tIns="45630" rIns="91258" bIns="456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0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txStyles>
    <p:titleStyle>
      <a:lvl1pPr algn="ctr" defTabSz="4562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19" indent="-342219" algn="l" defTabSz="45629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73" indent="-285180" algn="l" defTabSz="45629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31" indent="-228150" algn="l" defTabSz="4562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3" indent="-228150" algn="l" defTabSz="45629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313" indent="-228150" algn="l" defTabSz="45629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607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 defTabSz="913544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FE36002-7D33-7343-9558-C08B9FA6CA8B}" type="datetimeFigureOut">
              <a:rPr lang="de-DE"/>
              <a:pPr>
                <a:defRPr/>
              </a:pPr>
              <a:t>4/18/14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 defTabSz="913544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 defTabSz="913544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1354708-7A7D-E947-9087-613C921EC4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9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67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579" indent="-342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254" indent="-285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932" indent="-228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703" indent="-228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476" indent="-228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2248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2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4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52CAD21-2B88-3C44-940E-26446115B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9" charset="-128"/>
          <a:cs typeface="ＭＳ Ｐゴシック" pitchFamily="1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5pPr>
      <a:lvl6pPr marL="4567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579" indent="-34257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1pPr>
      <a:lvl2pPr marL="742254" indent="-28548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1932" indent="-22838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598703" indent="-22838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5476" indent="-22838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2248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69022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5793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2564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4567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fld id="{0ABA24F3-9D77-BB45-AB94-FFB7069254F6}" type="slidenum">
              <a:rPr lang="en-US">
                <a:solidFill>
                  <a:srgbClr val="FFFFFF"/>
                </a:solidFill>
                <a:latin typeface="Tahoma"/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38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65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3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696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62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419" indent="-342419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08" indent="-285348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1398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597956" indent="-228282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4514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1074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67634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4191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0748" indent="-228282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5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96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52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3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fld id="{82243D56-D963-0947-A744-9E9140BB576F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795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</p:sldLayoutIdLst>
  <p:transition xmlns:p14="http://schemas.microsoft.com/office/powerpoint/2010/main"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29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693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5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339" indent="-34233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34" indent="-28528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131" indent="-2282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583" indent="-2282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4033" indent="-2282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0487" indent="-2282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940" indent="-2282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391" indent="-2282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841" indent="-2282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3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03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57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08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62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11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6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16" algn="l" defTabSz="456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8" y="609320"/>
            <a:ext cx="77729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12" tIns="40955" rIns="81912" bIns="409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8" y="1982057"/>
            <a:ext cx="7772977" cy="41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12" tIns="40955" rIns="81912" bIns="40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12" tIns="40955" rIns="81912" bIns="4095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05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12" tIns="40955" rIns="81912" bIns="40955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pitchFamily="-10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912" tIns="40955" rIns="81912" bIns="4095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8" charset="0"/>
              </a:defRPr>
            </a:lvl1pPr>
          </a:lstStyle>
          <a:p>
            <a:pPr>
              <a:defRPr/>
            </a:pPr>
            <a:fld id="{4BF301D8-2F26-DE49-9A0B-B0988EA387A4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80" r:id="rId9"/>
    <p:sldLayoutId id="2147484981" r:id="rId10"/>
    <p:sldLayoutId id="2147484982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5pPr>
      <a:lvl6pPr marL="40952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6pPr>
      <a:lvl7pPr marL="81904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7pPr>
      <a:lvl8pPr marL="12285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8pPr>
      <a:lvl9pPr marL="163809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9pPr>
    </p:titleStyle>
    <p:bodyStyle>
      <a:lvl1pPr marL="307142" indent="-307142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65476" indent="-255952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92" charset="-128"/>
        </a:defRPr>
      </a:lvl2pPr>
      <a:lvl3pPr marL="1023811" indent="-204762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92" charset="-128"/>
        </a:defRPr>
      </a:lvl3pPr>
      <a:lvl4pPr marL="1433337" indent="-20476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92" charset="-128"/>
        </a:defRPr>
      </a:lvl4pPr>
      <a:lvl5pPr marL="1842859" indent="-204762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5pPr>
      <a:lvl6pPr marL="2252388" indent="-20476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6pPr>
      <a:lvl7pPr marL="2661909" indent="-20476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7pPr>
      <a:lvl8pPr marL="3071441" indent="-20476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8pPr>
      <a:lvl9pPr marL="3480957" indent="-20476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9pPr>
    </p:bodyStyle>
    <p:otherStyle>
      <a:defPPr>
        <a:defRPr lang="en-US"/>
      </a:defPPr>
      <a:lvl1pPr marL="0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23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95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23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47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0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94" algn="l" defTabSz="4095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58" tIns="45630" rIns="91258" bIns="456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258" tIns="45630" rIns="91258" bIns="456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0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txStyles>
    <p:titleStyle>
      <a:lvl1pPr algn="ctr" defTabSz="4562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19" indent="-342219" algn="l" defTabSz="45629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73" indent="-285180" algn="l" defTabSz="45629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31" indent="-228150" algn="l" defTabSz="4562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3" indent="-228150" algn="l" defTabSz="45629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313" indent="-228150" algn="l" defTabSz="45629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607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4562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456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65379-A409-F940-BF91-882E7B1C09EB}" type="slidenum">
              <a:rPr lang="en-US">
                <a:solidFill>
                  <a:srgbClr val="FFFF66"/>
                </a:solidFill>
                <a:ea typeface="+mn-ea"/>
                <a:cs typeface="+mn-cs"/>
              </a:rPr>
              <a:pPr/>
              <a:t>‹#›</a:t>
            </a:fld>
            <a:endParaRPr lang="en-US">
              <a:solidFill>
                <a:srgbClr val="FFFF66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</p:sldLayoutIdLst>
  <p:transition xmlns:p14="http://schemas.microsoft.com/office/powerpoint/2010/main"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3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6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0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3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259" indent="-34225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560" indent="-28521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864" indent="-22817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210" indent="-22817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553" indent="-2281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09900" indent="-2281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6247" indent="-2281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2591" indent="-2281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78934" indent="-2281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0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7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81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28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1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18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62" algn="l" defTabSz="456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0" tIns="45641" rIns="91280" bIns="456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3"/>
          </a:xfrm>
          <a:prstGeom prst="rect">
            <a:avLst/>
          </a:prstGeom>
        </p:spPr>
        <p:txBody>
          <a:bodyPr vert="horz" lIns="91280" tIns="45641" rIns="91280" bIns="456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</p:sldLayoutIdLst>
  <p:txStyles>
    <p:titleStyle>
      <a:lvl1pPr algn="ctr" defTabSz="456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9" indent="-342299" algn="l" defTabSz="456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47" indent="-285248" algn="l" defTabSz="456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97" indent="-228203" algn="l" defTabSz="456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96" indent="-228203" algn="l" defTabSz="456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93" indent="-228203" algn="l" defTabSz="456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94" indent="-228203" algn="l" defTabSz="456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94" indent="-228203" algn="l" defTabSz="456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91" indent="-228203" algn="l" defTabSz="456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8" indent="-228203" algn="l" defTabSz="456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0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7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97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94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95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91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92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89" algn="l" defTabSz="456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hyperlink" Target="http://m.docente.unife.it/silvia.fuselli/dispense-corsi/EM_Lezione%208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hyperlink" Target="http://m.docente.unife.it/silvia.fuselli/dispense-corsi/EM_Lezione%208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jJsMXOC-NEVdEhuenJ3bFEwdUJRUno1alg0aVlvcEE&amp;usp=sha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bib.oxfordjournals.org/content/15/1/79.fu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hyperlink" Target="ftp://ftp.ncbi.nlm.nih.go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ormatics.org/branchclust/BranchClustTutorial.pdf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4.xml"/><Relationship Id="rId2" Type="http://schemas.openxmlformats.org/officeDocument/2006/relationships/hyperlink" Target="http://www.bioinformatics.org/branchclus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hyperlink" Target="http://www.biomedcentral.com/1471-2105/8/120" TargetMode="Externa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hyperlink" Target="http://csbl1.bmb.uga.edu/QD/phytree.php" TargetMode="External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67.xml"/><Relationship Id="rId2" Type="http://schemas.openxmlformats.org/officeDocument/2006/relationships/hyperlink" Target="http://csbl1.bmb.uga.edu/QD/phytree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http://gogarten.uconn.edu/mcb5472_2014/outfile_atp_all_puzzle_clock.out" TargetMode="Externa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hyperlink" Target="http://csbl1.bmb.uga.edu/QD/phytree.php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hyperlink" Target="http://csbl1.bmb.uga.edu/QD/jobstatus.php?jobid=QDSgArf2&amp;source=0&amp;resolve=0&amp;support=0" TargetMode="External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hyperlink" Target="http://gogarten.uconn.edu/mcb5472_2014/Hv1.sites.codeml.ou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020" y="1191634"/>
            <a:ext cx="7772400" cy="1470025"/>
          </a:xfrm>
        </p:spPr>
        <p:txBody>
          <a:bodyPr/>
          <a:lstStyle/>
          <a:p>
            <a:r>
              <a:rPr lang="en-US" dirty="0" smtClean="0"/>
              <a:t>MCB5472 </a:t>
            </a:r>
            <a:br>
              <a:rPr lang="en-US" dirty="0" smtClean="0"/>
            </a:br>
            <a:r>
              <a:rPr lang="en-US" dirty="0" smtClean="0"/>
              <a:t>Computer methods in </a:t>
            </a:r>
            <a:br>
              <a:rPr lang="en-US" dirty="0" smtClean="0"/>
            </a:br>
            <a:r>
              <a:rPr lang="en-US" dirty="0" smtClean="0"/>
              <a:t>molecular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95" y="4645516"/>
            <a:ext cx="6400800" cy="1752600"/>
          </a:xfrm>
        </p:spPr>
        <p:txBody>
          <a:bodyPr/>
          <a:lstStyle/>
          <a:p>
            <a:r>
              <a:rPr lang="en-US" dirty="0"/>
              <a:t>Lecture 4</a:t>
            </a:r>
            <a:r>
              <a:rPr lang="en-US" dirty="0" smtClean="0"/>
              <a:t>/21/</a:t>
            </a:r>
            <a:r>
              <a:rPr lang="en-US" dirty="0"/>
              <a:t>2014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37" y="618871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7" y="796670"/>
            <a:ext cx="8782458" cy="5071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930" y="213227"/>
            <a:ext cx="2064020" cy="45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3.37 with 1 </a:t>
            </a:r>
            <a:r>
              <a:rPr lang="en-US" dirty="0" err="1" smtClean="0">
                <a:solidFill>
                  <a:srgbClr val="FF0000"/>
                </a:solidFill>
              </a:rPr>
              <a:t>df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4770950" y="441930"/>
            <a:ext cx="2107618" cy="10228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0298" y="5868361"/>
            <a:ext cx="8537954" cy="830997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smtClean="0"/>
              <a:t>The improvement in fit, when sites under positive (diversifying selection are added is not significant (P&gt;0.05)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9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45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552" y="6445892"/>
            <a:ext cx="7455714" cy="338469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http://m.docente.unife.it/silvia.fuselli/dispense-corsi/EM_Lezione%208.</a:t>
            </a:r>
            <a:r>
              <a:rPr lang="en-US" sz="1600" dirty="0">
                <a:hlinkClick r:id="rId3"/>
              </a:rPr>
              <a:t>pdf</a:t>
            </a:r>
            <a:r>
              <a:rPr lang="en-US" sz="1600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299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375"/>
            <a:ext cx="8900450" cy="663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552" y="6445892"/>
            <a:ext cx="7455714" cy="338469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http://m.docente.unife.it/silvia.fuselli/dispense-corsi/EM_Lezione%208.</a:t>
            </a:r>
            <a:r>
              <a:rPr lang="en-US" sz="1600" dirty="0">
                <a:hlinkClick r:id="rId3"/>
              </a:rPr>
              <a:t>pdf</a:t>
            </a:r>
            <a:r>
              <a:rPr lang="en-US" sz="1600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04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 rot="5412651">
            <a:off x="5651500" y="3317870"/>
            <a:ext cx="5948363" cy="11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1" tIns="45646" rIns="91291" bIns="45646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Delsuc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F,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Brinkmann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H, Philippe H.</a:t>
            </a:r>
            <a:endParaRPr lang="en-US" sz="18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Phylogenomics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and the reconstruction of the tree of life.</a:t>
            </a:r>
          </a:p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Nat Rev Genet. 2005 May;6(5):361-75.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" y="88900"/>
            <a:ext cx="789781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436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" y="31754"/>
            <a:ext cx="8064500" cy="6223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</a:rPr>
              <a:t>    Supertree</a:t>
            </a:r>
            <a:r>
              <a:rPr lang="en-US">
                <a:solidFill>
                  <a:srgbClr val="0000B5"/>
                </a:solidFill>
              </a:rPr>
              <a:t>   </a:t>
            </a:r>
            <a:r>
              <a:rPr lang="en-US" i="1"/>
              <a:t>vs.</a:t>
            </a:r>
            <a:r>
              <a:rPr lang="en-US">
                <a:solidFill>
                  <a:srgbClr val="0000B5"/>
                </a:solidFill>
              </a:rPr>
              <a:t> Supermatrix</a:t>
            </a:r>
          </a:p>
        </p:txBody>
      </p:sp>
      <p:sp>
        <p:nvSpPr>
          <p:cNvPr id="983046" name="Rectangle 6"/>
          <p:cNvSpPr>
            <a:spLocks noChangeArrowheads="1"/>
          </p:cNvSpPr>
          <p:nvPr/>
        </p:nvSpPr>
        <p:spPr bwMode="auto">
          <a:xfrm>
            <a:off x="0" y="5543564"/>
            <a:ext cx="9144000" cy="13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1" tIns="45646" rIns="91291" bIns="45646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Schematic of MRP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supertree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(left) and parsimony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(right) approaches to the analysis of three data sets.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C+D is supported by all three separate data sets, but not by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C+D are highlighted in pink.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A+B+C is not supported by separate analyses of the three data sets, but is supported by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A+B+C are highlighted in blue. E is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outgroup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used to root the tree.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9830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08050"/>
            <a:ext cx="55372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49" name="Rectangle 9"/>
          <p:cNvSpPr>
            <a:spLocks noChangeArrowheads="1"/>
          </p:cNvSpPr>
          <p:nvPr/>
        </p:nvSpPr>
        <p:spPr bwMode="auto">
          <a:xfrm rot="5421870">
            <a:off x="6230952" y="2678212"/>
            <a:ext cx="4524375" cy="12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1" tIns="45646" rIns="91291" bIns="45646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Alan de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Queiroz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 John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Gatesy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: </a:t>
            </a: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The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approach to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systematics</a:t>
            </a:r>
            <a:endParaRPr lang="en-US" sz="18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Trends Ecol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Evol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2007 Jan;22(1):34-41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354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4800"/>
            <a:ext cx="4356100" cy="5638800"/>
          </a:xfrm>
          <a:prstGeom prst="rect">
            <a:avLst/>
          </a:prstGeom>
          <a:noFill/>
        </p:spPr>
      </p:pic>
      <p:pic>
        <p:nvPicPr>
          <p:cNvPr id="1006595" name="Picture 3" descr="evolver_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"/>
            <a:ext cx="3810000" cy="3797300"/>
          </a:xfrm>
          <a:prstGeom prst="rect">
            <a:avLst/>
          </a:prstGeom>
          <a:noFill/>
        </p:spPr>
      </p:pic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1143004" y="3124200"/>
            <a:ext cx="1319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9" tIns="45635" rIns="91269" bIns="45635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A) Template tree</a:t>
            </a:r>
          </a:p>
        </p:txBody>
      </p:sp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3810000" y="121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269" tIns="45635" rIns="91269" bIns="45635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4724400" y="1676404"/>
            <a:ext cx="4114800" cy="46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5" rIns="91269" bIns="45635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B) Generate 100 datasets using Evolver with certain amount of </a:t>
            </a:r>
            <a:r>
              <a:rPr lang="en-US" sz="12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HGTs</a:t>
            </a:r>
            <a:endParaRPr lang="en-US" sz="12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599" name="Line 7"/>
          <p:cNvSpPr>
            <a:spLocks noChangeShapeType="1"/>
          </p:cNvSpPr>
          <p:nvPr/>
        </p:nvSpPr>
        <p:spPr bwMode="auto">
          <a:xfrm flipH="1">
            <a:off x="6096000" y="2667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269" tIns="45635" rIns="91269" bIns="45635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600" name="Line 8"/>
          <p:cNvSpPr>
            <a:spLocks noChangeShapeType="1"/>
          </p:cNvSpPr>
          <p:nvPr/>
        </p:nvSpPr>
        <p:spPr bwMode="auto">
          <a:xfrm rot="16863978" flipH="1">
            <a:off x="6819900" y="27051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269" tIns="45635" rIns="91269" bIns="45635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06601" name="Picture 9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114800"/>
            <a:ext cx="1219200" cy="1981200"/>
          </a:xfrm>
          <a:prstGeom prst="rect">
            <a:avLst/>
          </a:prstGeom>
          <a:noFill/>
        </p:spPr>
      </p:pic>
      <p:pic>
        <p:nvPicPr>
          <p:cNvPr id="1006602" name="Picture 10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3" name="Picture 11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4" name="Picture 12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648200"/>
            <a:ext cx="515938" cy="838200"/>
          </a:xfrm>
          <a:prstGeom prst="rect">
            <a:avLst/>
          </a:prstGeom>
          <a:noFill/>
        </p:spPr>
      </p:pic>
      <p:pic>
        <p:nvPicPr>
          <p:cNvPr id="1006605" name="Picture 13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419600"/>
            <a:ext cx="515938" cy="838200"/>
          </a:xfrm>
          <a:prstGeom prst="rect">
            <a:avLst/>
          </a:prstGeom>
          <a:noFill/>
        </p:spPr>
      </p:pic>
      <p:pic>
        <p:nvPicPr>
          <p:cNvPr id="1006606" name="Picture 14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800600"/>
            <a:ext cx="515938" cy="838200"/>
          </a:xfrm>
          <a:prstGeom prst="rect">
            <a:avLst/>
          </a:prstGeom>
          <a:noFill/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4648200" y="5486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5" rIns="91269" bIns="45635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C) Calculate 1 tree using the concatenated dataset or 100 individual trees</a:t>
            </a:r>
          </a:p>
        </p:txBody>
      </p:sp>
      <p:pic>
        <p:nvPicPr>
          <p:cNvPr id="1006608" name="Picture 16" descr="quart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95800"/>
            <a:ext cx="1270000" cy="1390650"/>
          </a:xfrm>
          <a:prstGeom prst="rect">
            <a:avLst/>
          </a:prstGeom>
          <a:noFill/>
        </p:spPr>
      </p:pic>
      <p:sp>
        <p:nvSpPr>
          <p:cNvPr id="1006609" name="Line 17"/>
          <p:cNvSpPr>
            <a:spLocks noChangeShapeType="1"/>
          </p:cNvSpPr>
          <p:nvPr/>
        </p:nvSpPr>
        <p:spPr bwMode="auto">
          <a:xfrm flipH="1">
            <a:off x="3124200" y="46482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269" tIns="45635" rIns="91269" bIns="45635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533400" y="6096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5" rIns="91269" bIns="45635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D) Calculate Quartet based tree using Quartet Suite</a:t>
            </a: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3733800" y="6248416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269" tIns="45635" rIns="91269" bIns="45635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ＭＳ Ｐゴシック"/>
              </a:rPr>
              <a:t>Repeated 100 times…</a:t>
            </a:r>
          </a:p>
        </p:txBody>
      </p:sp>
    </p:spTree>
    <p:extLst>
      <p:ext uri="{BB962C8B-B14F-4D97-AF65-F5344CB8AC3E}">
        <p14:creationId xmlns:p14="http://schemas.microsoft.com/office/powerpoint/2010/main" val="395444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4" name="Object 8"/>
          <p:cNvGraphicFramePr>
            <a:graphicFrameLocks noChangeAspect="1"/>
          </p:cNvGraphicFramePr>
          <p:nvPr/>
        </p:nvGraphicFramePr>
        <p:xfrm>
          <a:off x="1036638" y="1611313"/>
          <a:ext cx="6981825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42" name="Document" r:id="rId3" imgW="2901696" imgH="1780032" progId="Word.Document.8">
                  <p:embed/>
                </p:oleObj>
              </mc:Choice>
              <mc:Fallback>
                <p:oleObj name="Document" r:id="rId3" imgW="2901696" imgH="1780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611313"/>
                        <a:ext cx="6981825" cy="428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91440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00B5"/>
                </a:solidFill>
              </a:rPr>
              <a:t>Supermatrix</a:t>
            </a:r>
            <a:r>
              <a:rPr lang="en-US"/>
              <a:t> versus </a:t>
            </a:r>
            <a:br>
              <a:rPr lang="en-US"/>
            </a:br>
            <a:r>
              <a:rPr lang="en-US"/>
              <a:t>                </a:t>
            </a:r>
            <a:r>
              <a:rPr lang="en-US">
                <a:solidFill>
                  <a:schemeClr val="accent2"/>
                </a:solidFill>
              </a:rPr>
              <a:t>Quartet based Supertree</a:t>
            </a:r>
            <a:endParaRPr lang="en-US"/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212730" y="5991227"/>
            <a:ext cx="3621750" cy="4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91" tIns="45646" rIns="91291" bIns="45646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/>
                <a:cs typeface="ＭＳ Ｐゴシック"/>
              </a:rPr>
              <a:t>inset: simulated phylogeny</a:t>
            </a:r>
          </a:p>
        </p:txBody>
      </p:sp>
    </p:spTree>
    <p:extLst>
      <p:ext uri="{BB962C8B-B14F-4D97-AF65-F5344CB8AC3E}">
        <p14:creationId xmlns:p14="http://schemas.microsoft.com/office/powerpoint/2010/main" val="306777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0" y="409575"/>
            <a:ext cx="4629150" cy="60531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22" tIns="45662" rIns="91322" bIns="45662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3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6" y="268290"/>
            <a:ext cx="4818063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4174" y="2520950"/>
            <a:ext cx="1768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45662" rIns="91322" bIns="4566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Note : Using same genome seed random number will reproduce same genome history</a:t>
            </a:r>
          </a:p>
        </p:txBody>
      </p:sp>
    </p:spTree>
    <p:extLst>
      <p:ext uri="{BB962C8B-B14F-4D97-AF65-F5344CB8AC3E}">
        <p14:creationId xmlns:p14="http://schemas.microsoft.com/office/powerpoint/2010/main" val="276854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14575" y="1495425"/>
            <a:ext cx="4938713" cy="4770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22" tIns="45662" rIns="91322" bIns="45662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4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24" y="1327150"/>
            <a:ext cx="5070475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HGT EvolSimulator Results</a:t>
            </a:r>
          </a:p>
        </p:txBody>
      </p:sp>
    </p:spTree>
    <p:extLst>
      <p:ext uri="{BB962C8B-B14F-4D97-AF65-F5344CB8AC3E}">
        <p14:creationId xmlns:p14="http://schemas.microsoft.com/office/powerpoint/2010/main" val="187428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82738" y="581025"/>
            <a:ext cx="6223000" cy="5913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22" tIns="45662" rIns="91322" bIns="45662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74636"/>
            <a:ext cx="6027738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40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Signup sheet for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https://docs.google.com/spreadsheet/ccc?key=0AjJsMXOC-NEVdEhuenJ3bFEwdUJRUno1alg0aVlvcEE&amp;usp=</a:t>
            </a:r>
            <a:r>
              <a:rPr lang="en-US" dirty="0" smtClean="0">
                <a:hlinkClick r:id="rId2"/>
              </a:rPr>
              <a:t>sharing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3" y="516430"/>
            <a:ext cx="7772400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sz="1400" dirty="0">
                <a:hlinkClick r:id="rId2"/>
              </a:rPr>
              <a:t>http://bib.oxfordjournals.org/content/15/1/79.</a:t>
            </a:r>
            <a:r>
              <a:rPr lang="en-US" sz="1400" dirty="0" smtClean="0">
                <a:hlinkClick r:id="rId2"/>
              </a:rPr>
              <a:t>full</a:t>
            </a:r>
            <a:r>
              <a:rPr lang="en-US" sz="1400" dirty="0" smtClean="0"/>
              <a:t> </a:t>
            </a:r>
            <a:r>
              <a:rPr lang="en-US" dirty="0" smtClean="0"/>
              <a:t>for more information</a:t>
            </a:r>
          </a:p>
          <a:p>
            <a:endParaRPr lang="en-US" dirty="0"/>
          </a:p>
          <a:p>
            <a:r>
              <a:rPr lang="en-US" dirty="0" smtClean="0"/>
              <a:t>What is the bottom line?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lumOff val="2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4" descr="ATP_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106" y="1371497"/>
            <a:ext cx="3969087" cy="48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85"/>
            <a:ext cx="9144000" cy="1222841"/>
          </a:xfrm>
        </p:spPr>
        <p:txBody>
          <a:bodyPr/>
          <a:lstStyle/>
          <a:p>
            <a:r>
              <a:rPr lang="en-US" sz="2900" b="1" dirty="0">
                <a:solidFill>
                  <a:schemeClr val="tx1"/>
                </a:solidFill>
              </a:rPr>
              <a:t>Automated Assembly of Gene Families </a:t>
            </a:r>
            <a:br>
              <a:rPr lang="en-US" sz="2900" b="1" dirty="0">
                <a:solidFill>
                  <a:schemeClr val="tx1"/>
                </a:solidFill>
              </a:rPr>
            </a:br>
            <a:r>
              <a:rPr lang="en-US" sz="2900" b="1" dirty="0">
                <a:solidFill>
                  <a:schemeClr val="tx1"/>
                </a:solidFill>
              </a:rPr>
              <a:t>Using </a:t>
            </a:r>
            <a:r>
              <a:rPr lang="en-US" sz="2900" b="1" dirty="0" err="1">
                <a:solidFill>
                  <a:schemeClr val="tx1"/>
                </a:solidFill>
              </a:rPr>
              <a:t>BranchClust</a:t>
            </a:r>
            <a:endParaRPr lang="en-US" sz="2900" b="1" dirty="0">
              <a:solidFill>
                <a:schemeClr val="tx1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986" y="3100315"/>
            <a:ext cx="3697433" cy="2099235"/>
          </a:xfrm>
        </p:spPr>
        <p:txBody>
          <a:bodyPr/>
          <a:lstStyle/>
          <a:p>
            <a:pPr algn="l" eaLnBrk="1" hangingPunct="1">
              <a:lnSpc>
                <a:spcPct val="230000"/>
              </a:lnSpc>
            </a:pPr>
            <a:r>
              <a:rPr lang="en-US" sz="2200" dirty="0">
                <a:ea typeface="ＭＳ Ｐゴシック" pitchFamily="-65" charset="-128"/>
                <a:cs typeface="ＭＳ Ｐゴシック" pitchFamily="-65" charset="-128"/>
              </a:rPr>
              <a:t>Collaborators:</a:t>
            </a:r>
            <a:r>
              <a:rPr lang="en-US" sz="1600" dirty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   Maria </a:t>
            </a:r>
            <a:r>
              <a:rPr lang="en-US" sz="1800" dirty="0" err="1">
                <a:ea typeface="ＭＳ Ｐゴシック" pitchFamily="-65" charset="-128"/>
                <a:cs typeface="ＭＳ Ｐゴシック" pitchFamily="-65" charset="-128"/>
              </a:rPr>
              <a:t>Poptsova</a:t>
            </a: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(UConn)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   </a:t>
            </a:r>
            <a:r>
              <a:rPr lang="en-US" sz="1800" dirty="0" err="1">
                <a:ea typeface="ＭＳ Ｐゴシック" pitchFamily="-65" charset="-128"/>
                <a:cs typeface="ＭＳ Ｐゴシック" pitchFamily="-65" charset="-128"/>
              </a:rPr>
              <a:t>Fenglou</a:t>
            </a: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Mao (UGA)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600" dirty="0">
                <a:ea typeface="ＭＳ Ｐゴシック" pitchFamily="-65" charset="-128"/>
                <a:cs typeface="ＭＳ Ｐゴシック" pitchFamily="-65" charset="-128"/>
              </a:rPr>
            </a:br>
            <a:endParaRPr lang="en-US" sz="16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80" name="Text Box 16"/>
          <p:cNvSpPr txBox="1">
            <a:spLocks noChangeArrowheads="1"/>
          </p:cNvSpPr>
          <p:nvPr/>
        </p:nvSpPr>
        <p:spPr bwMode="auto">
          <a:xfrm>
            <a:off x="0" y="4973081"/>
            <a:ext cx="9197398" cy="15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02" tIns="40950" rIns="81902" bIns="409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Funded through the 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Edmond J. </a:t>
            </a:r>
            <a:r>
              <a:rPr lang="en-US" sz="1600" dirty="0" err="1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Safra</a:t>
            </a: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 Bioinformatics Program.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Fulbright Fellowship,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NASA Exobiology Program, 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NSF Assembling the Tree of Life </a:t>
            </a:r>
            <a:r>
              <a:rPr lang="en-US" sz="1600" dirty="0" err="1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Programm</a:t>
            </a: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 and 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NASA Applied Information Systems Research Program </a:t>
            </a:r>
          </a:p>
        </p:txBody>
      </p:sp>
      <p:sp>
        <p:nvSpPr>
          <p:cNvPr id="75784" name="Text Box 26"/>
          <p:cNvSpPr txBox="1">
            <a:spLocks noChangeArrowheads="1"/>
          </p:cNvSpPr>
          <p:nvPr/>
        </p:nvSpPr>
        <p:spPr bwMode="auto">
          <a:xfrm>
            <a:off x="331555" y="1681820"/>
            <a:ext cx="3096394" cy="140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02" tIns="40950" rIns="81902" bIns="40950">
            <a:prstTxWarp prst="textNoShape">
              <a:avLst/>
            </a:prstTxWarp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J. Peter Gogarten</a:t>
            </a:r>
            <a:endParaRPr lang="en-US" sz="1600" dirty="0">
              <a:solidFill>
                <a:srgbClr val="000000"/>
              </a:solidFill>
              <a:latin typeface="Arial" pitchFamily="-65" charset="0"/>
              <a:ea typeface="+mn-ea"/>
              <a:cs typeface="+mn-cs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University of Connecticut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  <a:t>Dept. of Molecular and Cell Biol.</a:t>
            </a:r>
            <a:br>
              <a:rPr lang="en-US" sz="1600" dirty="0">
                <a:solidFill>
                  <a:srgbClr val="000000"/>
                </a:solidFill>
                <a:latin typeface="Arial" pitchFamily="-65" charset="0"/>
                <a:ea typeface="+mn-ea"/>
                <a:cs typeface="+mn-cs"/>
              </a:rPr>
            </a:br>
            <a:endParaRPr lang="en-US" sz="1600" dirty="0">
              <a:solidFill>
                <a:srgbClr val="000000"/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03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38" tIns="45619" rIns="91238" bIns="45619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Why do we need gene families?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482600" y="1185866"/>
            <a:ext cx="8661400" cy="106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38" tIns="45619" rIns="91238" bIns="45619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Which genes are common between </a:t>
            </a:r>
          </a:p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different species?</a:t>
            </a:r>
            <a:endParaRPr lang="ru-RU" sz="3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479443" y="4340228"/>
            <a:ext cx="8080375" cy="20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38" tIns="45619" rIns="91238" bIns="45619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Do all the common genes share a</a:t>
            </a:r>
          </a:p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common history?  </a:t>
            </a:r>
            <a:b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</a:br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Reconstruct (parts of) the tree/net of life / Detect  horizontally transferred genes. </a:t>
            </a:r>
            <a:endParaRPr lang="ru-RU" sz="3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20" y="2489218"/>
            <a:ext cx="8623299" cy="1557239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Which genes were duplicated in which species?  </a:t>
            </a:r>
            <a:b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</a:br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(Lineage specific gene family expansions) </a:t>
            </a:r>
          </a:p>
        </p:txBody>
      </p:sp>
    </p:spTree>
    <p:extLst>
      <p:ext uri="{BB962C8B-B14F-4D97-AF65-F5344CB8AC3E}">
        <p14:creationId xmlns:p14="http://schemas.microsoft.com/office/powerpoint/2010/main" val="3322458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38" tIns="45619" rIns="91238" bIns="45619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Why do we need gene families?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482600" y="1185880"/>
            <a:ext cx="8661400" cy="49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38" tIns="45619" rIns="91238" bIns="45619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Help in genome annotation.</a:t>
            </a:r>
            <a:b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</a:br>
            <a:endParaRPr lang="en-US" sz="3200" dirty="0">
              <a:solidFill>
                <a:srgbClr val="008080"/>
              </a:solidFill>
              <a:ea typeface="+mn-ea"/>
              <a:cs typeface="+mn-cs"/>
            </a:endParaRPr>
          </a:p>
          <a:p>
            <a:pPr marL="665398" indent="-665398">
              <a:buFontTx/>
              <a:buAutoNum type="alphaUcParenR"/>
            </a:pPr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Genes in a family should have same annotation across species (usually).</a:t>
            </a:r>
            <a:b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</a:br>
            <a:endParaRPr lang="en-US" sz="3200" dirty="0">
              <a:solidFill>
                <a:srgbClr val="008080"/>
              </a:solidFill>
              <a:ea typeface="+mn-ea"/>
              <a:cs typeface="+mn-cs"/>
            </a:endParaRPr>
          </a:p>
          <a:p>
            <a:pPr marL="665398" indent="-665398">
              <a:buFontTx/>
              <a:buAutoNum type="alphaUcParenR"/>
            </a:pPr>
            <a: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  <a:t>Genes present in almost all genomes of a group of closely related organisms, but absent in one or tow members, might represent genome annotation artifacts.  </a:t>
            </a:r>
            <a:br>
              <a:rPr lang="en-US" sz="3200" dirty="0">
                <a:solidFill>
                  <a:srgbClr val="00808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00808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47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Selection of Orthologous Gene Families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4843469" y="4022734"/>
            <a:ext cx="3924485" cy="3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  <a:ea typeface="+mn-ea"/>
                <a:cs typeface="+mn-cs"/>
              </a:rPr>
              <a:t>(COG, or Cluster of Orthologous Groups)</a:t>
            </a:r>
            <a:endParaRPr lang="ru-RU" sz="1600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401638" y="1820863"/>
            <a:ext cx="8167687" cy="7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8080"/>
                </a:solidFill>
                <a:ea typeface="+mn-ea"/>
                <a:cs typeface="+mn-cs"/>
              </a:rPr>
              <a:t>All automated methods for assembling sets of orthologous genes are based on sequence similarities.</a:t>
            </a:r>
            <a:endParaRPr lang="ru-RU" sz="2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856039" y="3068642"/>
            <a:ext cx="1639584" cy="430211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BLAST hits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 flipH="1">
            <a:off x="4616451" y="2627313"/>
            <a:ext cx="14288" cy="349250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7914" name="Text Box 10"/>
          <p:cNvSpPr txBox="1">
            <a:spLocks noChangeArrowheads="1"/>
          </p:cNvSpPr>
          <p:nvPr/>
        </p:nvSpPr>
        <p:spPr bwMode="auto">
          <a:xfrm>
            <a:off x="4841876" y="4564067"/>
            <a:ext cx="1839453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  <a:ea typeface="+mn-ea"/>
                <a:cs typeface="+mn-cs"/>
              </a:rPr>
              <a:t>(SCOP database)</a:t>
            </a:r>
            <a:r>
              <a:rPr lang="ru-RU" sz="2200" dirty="0">
                <a:solidFill>
                  <a:srgbClr val="FFFF66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487369" y="3590930"/>
            <a:ext cx="4788872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  <a:ea typeface="+mn-ea"/>
                <a:cs typeface="+mn-cs"/>
              </a:rPr>
              <a:t>Triangular circular BLAST significant hits</a:t>
            </a:r>
            <a:r>
              <a:rPr lang="en-US" sz="2200" dirty="0">
                <a:solidFill>
                  <a:srgbClr val="FFFF66"/>
                </a:solidFill>
                <a:ea typeface="+mn-ea"/>
                <a:cs typeface="+mn-cs"/>
              </a:rPr>
              <a:t> </a:t>
            </a:r>
            <a:endParaRPr lang="ru-RU" sz="2200" dirty="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446106" y="4405313"/>
            <a:ext cx="697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  <a:ea typeface="+mn-ea"/>
                <a:cs typeface="+mn-cs"/>
              </a:rPr>
              <a:t>Sequence identity of 30% and greater </a:t>
            </a:r>
            <a:endParaRPr lang="ru-RU" sz="2000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473082" y="5207006"/>
            <a:ext cx="5785966" cy="4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  <a:ea typeface="+mn-ea"/>
                <a:cs typeface="+mn-cs"/>
              </a:rPr>
              <a:t>Similarity complemented by HMM-profile analysis</a:t>
            </a:r>
            <a:r>
              <a:rPr lang="ru-RU" sz="2000" dirty="0">
                <a:solidFill>
                  <a:srgbClr val="009999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07918" name="Text Box 14"/>
          <p:cNvSpPr txBox="1">
            <a:spLocks noChangeArrowheads="1"/>
          </p:cNvSpPr>
          <p:nvPr/>
        </p:nvSpPr>
        <p:spPr bwMode="auto">
          <a:xfrm>
            <a:off x="4919672" y="5543566"/>
            <a:ext cx="1598406" cy="4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009999"/>
                </a:solidFill>
                <a:ea typeface="+mn-ea"/>
                <a:cs typeface="+mn-cs"/>
              </a:rPr>
              <a:t>Pfam</a:t>
            </a:r>
            <a:r>
              <a:rPr lang="en-US" sz="1600" dirty="0">
                <a:solidFill>
                  <a:srgbClr val="009999"/>
                </a:solidFill>
                <a:ea typeface="+mn-ea"/>
                <a:cs typeface="+mn-cs"/>
              </a:rPr>
              <a:t> database</a:t>
            </a:r>
            <a:r>
              <a:rPr lang="ru-RU" sz="2200" dirty="0">
                <a:solidFill>
                  <a:srgbClr val="FFFF66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506282" y="6082281"/>
            <a:ext cx="3544141" cy="4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  <a:ea typeface="+mn-ea"/>
                <a:cs typeface="+mn-cs"/>
              </a:rPr>
              <a:t>Reciprocal BLAST hit method</a:t>
            </a:r>
            <a:r>
              <a:rPr lang="ru-RU" sz="2000" dirty="0">
                <a:solidFill>
                  <a:srgbClr val="009999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299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7" name="Oval 3"/>
          <p:cNvSpPr>
            <a:spLocks noChangeArrowheads="1"/>
          </p:cNvSpPr>
          <p:nvPr/>
        </p:nvSpPr>
        <p:spPr bwMode="auto">
          <a:xfrm>
            <a:off x="1044575" y="2136778"/>
            <a:ext cx="493713" cy="49212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08" name="Oval 4"/>
          <p:cNvSpPr>
            <a:spLocks noChangeArrowheads="1"/>
          </p:cNvSpPr>
          <p:nvPr/>
        </p:nvSpPr>
        <p:spPr bwMode="auto">
          <a:xfrm>
            <a:off x="2854343" y="2133600"/>
            <a:ext cx="536575" cy="52228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09" name="Oval 5"/>
          <p:cNvSpPr>
            <a:spLocks noChangeArrowheads="1"/>
          </p:cNvSpPr>
          <p:nvPr/>
        </p:nvSpPr>
        <p:spPr bwMode="auto">
          <a:xfrm>
            <a:off x="2844800" y="3905253"/>
            <a:ext cx="520700" cy="53657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0" name="Oval 6"/>
          <p:cNvSpPr>
            <a:spLocks noChangeArrowheads="1"/>
          </p:cNvSpPr>
          <p:nvPr/>
        </p:nvSpPr>
        <p:spPr bwMode="auto">
          <a:xfrm>
            <a:off x="1036638" y="3871915"/>
            <a:ext cx="520700" cy="53657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1" name="Line 7"/>
          <p:cNvSpPr>
            <a:spLocks noChangeShapeType="1"/>
          </p:cNvSpPr>
          <p:nvPr/>
        </p:nvSpPr>
        <p:spPr bwMode="auto">
          <a:xfrm>
            <a:off x="1639888" y="2341563"/>
            <a:ext cx="11318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H="1">
            <a:off x="1625604" y="2443163"/>
            <a:ext cx="11033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H="1">
            <a:off x="3048018" y="2784475"/>
            <a:ext cx="4763" cy="10366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 flipV="1">
            <a:off x="3149618" y="2743200"/>
            <a:ext cx="4763" cy="10683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1649417" y="4132263"/>
            <a:ext cx="11318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 flipH="1">
            <a:off x="1635125" y="4233863"/>
            <a:ext cx="11033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7" name="Line 13"/>
          <p:cNvSpPr>
            <a:spLocks noChangeShapeType="1"/>
          </p:cNvSpPr>
          <p:nvPr/>
        </p:nvSpPr>
        <p:spPr bwMode="auto">
          <a:xfrm flipH="1">
            <a:off x="1209693" y="2736850"/>
            <a:ext cx="4763" cy="10366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8" name="Line 14"/>
          <p:cNvSpPr>
            <a:spLocks noChangeShapeType="1"/>
          </p:cNvSpPr>
          <p:nvPr/>
        </p:nvSpPr>
        <p:spPr bwMode="auto">
          <a:xfrm flipV="1">
            <a:off x="1311293" y="2695575"/>
            <a:ext cx="4763" cy="10683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19" name="Line 15"/>
          <p:cNvSpPr>
            <a:spLocks noChangeShapeType="1"/>
          </p:cNvSpPr>
          <p:nvPr/>
        </p:nvSpPr>
        <p:spPr bwMode="auto">
          <a:xfrm>
            <a:off x="1495425" y="2667018"/>
            <a:ext cx="1295400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 flipH="1" flipV="1">
            <a:off x="1581150" y="2619375"/>
            <a:ext cx="1276350" cy="127635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1" name="Line 17"/>
          <p:cNvSpPr>
            <a:spLocks noChangeShapeType="1"/>
          </p:cNvSpPr>
          <p:nvPr/>
        </p:nvSpPr>
        <p:spPr bwMode="auto">
          <a:xfrm flipV="1">
            <a:off x="1514478" y="2581293"/>
            <a:ext cx="1304925" cy="13049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2" name="Line 18"/>
          <p:cNvSpPr>
            <a:spLocks noChangeShapeType="1"/>
          </p:cNvSpPr>
          <p:nvPr/>
        </p:nvSpPr>
        <p:spPr bwMode="auto">
          <a:xfrm flipH="1">
            <a:off x="1590693" y="2647968"/>
            <a:ext cx="1285875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3" name="Text Box 19"/>
          <p:cNvSpPr txBox="1">
            <a:spLocks noChangeArrowheads="1"/>
          </p:cNvSpPr>
          <p:nvPr/>
        </p:nvSpPr>
        <p:spPr bwMode="auto">
          <a:xfrm>
            <a:off x="1112839" y="2146302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1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2962277" y="2152652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2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25" name="Text Box 21"/>
          <p:cNvSpPr txBox="1">
            <a:spLocks noChangeArrowheads="1"/>
          </p:cNvSpPr>
          <p:nvPr/>
        </p:nvSpPr>
        <p:spPr bwMode="auto">
          <a:xfrm>
            <a:off x="1125539" y="3916367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3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26" name="Text Box 22"/>
          <p:cNvSpPr txBox="1">
            <a:spLocks noChangeArrowheads="1"/>
          </p:cNvSpPr>
          <p:nvPr/>
        </p:nvSpPr>
        <p:spPr bwMode="auto">
          <a:xfrm>
            <a:off x="2919413" y="3952877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4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27" name="Oval 23"/>
          <p:cNvSpPr>
            <a:spLocks noChangeArrowheads="1"/>
          </p:cNvSpPr>
          <p:nvPr/>
        </p:nvSpPr>
        <p:spPr bwMode="auto">
          <a:xfrm>
            <a:off x="5116513" y="2289178"/>
            <a:ext cx="493712" cy="49212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8" name="Oval 24"/>
          <p:cNvSpPr>
            <a:spLocks noChangeArrowheads="1"/>
          </p:cNvSpPr>
          <p:nvPr/>
        </p:nvSpPr>
        <p:spPr bwMode="auto">
          <a:xfrm>
            <a:off x="6926281" y="2286000"/>
            <a:ext cx="536575" cy="522288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29" name="Oval 25"/>
          <p:cNvSpPr>
            <a:spLocks noChangeArrowheads="1"/>
          </p:cNvSpPr>
          <p:nvPr/>
        </p:nvSpPr>
        <p:spPr bwMode="auto">
          <a:xfrm>
            <a:off x="6916738" y="4057653"/>
            <a:ext cx="520700" cy="53657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0" name="Oval 26"/>
          <p:cNvSpPr>
            <a:spLocks noChangeArrowheads="1"/>
          </p:cNvSpPr>
          <p:nvPr/>
        </p:nvSpPr>
        <p:spPr bwMode="auto">
          <a:xfrm>
            <a:off x="5108575" y="4024315"/>
            <a:ext cx="520700" cy="536575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1" name="Line 27"/>
          <p:cNvSpPr>
            <a:spLocks noChangeShapeType="1"/>
          </p:cNvSpPr>
          <p:nvPr/>
        </p:nvSpPr>
        <p:spPr bwMode="auto">
          <a:xfrm>
            <a:off x="5711825" y="2493963"/>
            <a:ext cx="11318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2" name="Line 28"/>
          <p:cNvSpPr>
            <a:spLocks noChangeShapeType="1"/>
          </p:cNvSpPr>
          <p:nvPr/>
        </p:nvSpPr>
        <p:spPr bwMode="auto">
          <a:xfrm flipH="1">
            <a:off x="5697539" y="2595563"/>
            <a:ext cx="1103312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3" name="Line 29"/>
          <p:cNvSpPr>
            <a:spLocks noChangeShapeType="1"/>
          </p:cNvSpPr>
          <p:nvPr/>
        </p:nvSpPr>
        <p:spPr bwMode="auto">
          <a:xfrm flipH="1">
            <a:off x="7119938" y="2936875"/>
            <a:ext cx="4762" cy="10366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4" name="Line 30"/>
          <p:cNvSpPr>
            <a:spLocks noChangeShapeType="1"/>
          </p:cNvSpPr>
          <p:nvPr/>
        </p:nvSpPr>
        <p:spPr bwMode="auto">
          <a:xfrm>
            <a:off x="5721351" y="4284663"/>
            <a:ext cx="11318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5" name="Line 31"/>
          <p:cNvSpPr>
            <a:spLocks noChangeShapeType="1"/>
          </p:cNvSpPr>
          <p:nvPr/>
        </p:nvSpPr>
        <p:spPr bwMode="auto">
          <a:xfrm flipH="1">
            <a:off x="5707063" y="4386263"/>
            <a:ext cx="1103312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6" name="Line 32"/>
          <p:cNvSpPr>
            <a:spLocks noChangeShapeType="1"/>
          </p:cNvSpPr>
          <p:nvPr/>
        </p:nvSpPr>
        <p:spPr bwMode="auto">
          <a:xfrm flipH="1">
            <a:off x="5281613" y="2889250"/>
            <a:ext cx="4762" cy="10366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7" name="Line 33"/>
          <p:cNvSpPr>
            <a:spLocks noChangeShapeType="1"/>
          </p:cNvSpPr>
          <p:nvPr/>
        </p:nvSpPr>
        <p:spPr bwMode="auto">
          <a:xfrm flipV="1">
            <a:off x="5383213" y="2847975"/>
            <a:ext cx="4762" cy="10683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8" name="Line 34"/>
          <p:cNvSpPr>
            <a:spLocks noChangeShapeType="1"/>
          </p:cNvSpPr>
          <p:nvPr/>
        </p:nvSpPr>
        <p:spPr bwMode="auto">
          <a:xfrm>
            <a:off x="5567363" y="2819418"/>
            <a:ext cx="1295400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39" name="Line 35"/>
          <p:cNvSpPr>
            <a:spLocks noChangeShapeType="1"/>
          </p:cNvSpPr>
          <p:nvPr/>
        </p:nvSpPr>
        <p:spPr bwMode="auto">
          <a:xfrm flipH="1" flipV="1">
            <a:off x="5653090" y="2771775"/>
            <a:ext cx="1276350" cy="127635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40" name="Line 36"/>
          <p:cNvSpPr>
            <a:spLocks noChangeShapeType="1"/>
          </p:cNvSpPr>
          <p:nvPr/>
        </p:nvSpPr>
        <p:spPr bwMode="auto">
          <a:xfrm flipV="1">
            <a:off x="5586418" y="2733693"/>
            <a:ext cx="1304925" cy="13049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41" name="Line 37"/>
          <p:cNvSpPr>
            <a:spLocks noChangeShapeType="1"/>
          </p:cNvSpPr>
          <p:nvPr/>
        </p:nvSpPr>
        <p:spPr bwMode="auto">
          <a:xfrm flipH="1">
            <a:off x="5662631" y="2800368"/>
            <a:ext cx="1285875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42" name="Text Box 38"/>
          <p:cNvSpPr txBox="1">
            <a:spLocks noChangeArrowheads="1"/>
          </p:cNvSpPr>
          <p:nvPr/>
        </p:nvSpPr>
        <p:spPr bwMode="auto">
          <a:xfrm>
            <a:off x="5184777" y="2298702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1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43" name="Text Box 39"/>
          <p:cNvSpPr txBox="1">
            <a:spLocks noChangeArrowheads="1"/>
          </p:cNvSpPr>
          <p:nvPr/>
        </p:nvSpPr>
        <p:spPr bwMode="auto">
          <a:xfrm>
            <a:off x="7034213" y="2305052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2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44" name="Text Box 40"/>
          <p:cNvSpPr txBox="1">
            <a:spLocks noChangeArrowheads="1"/>
          </p:cNvSpPr>
          <p:nvPr/>
        </p:nvSpPr>
        <p:spPr bwMode="auto">
          <a:xfrm>
            <a:off x="5197477" y="4068767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3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45" name="Text Box 41"/>
          <p:cNvSpPr txBox="1">
            <a:spLocks noChangeArrowheads="1"/>
          </p:cNvSpPr>
          <p:nvPr/>
        </p:nvSpPr>
        <p:spPr bwMode="auto">
          <a:xfrm>
            <a:off x="6991351" y="4105277"/>
            <a:ext cx="34909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4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46" name="Oval 42"/>
          <p:cNvSpPr>
            <a:spLocks noChangeArrowheads="1"/>
          </p:cNvSpPr>
          <p:nvPr/>
        </p:nvSpPr>
        <p:spPr bwMode="auto">
          <a:xfrm>
            <a:off x="7470793" y="1798656"/>
            <a:ext cx="536575" cy="522287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47" name="Text Box 43"/>
          <p:cNvSpPr txBox="1">
            <a:spLocks noChangeArrowheads="1"/>
          </p:cNvSpPr>
          <p:nvPr/>
        </p:nvSpPr>
        <p:spPr bwMode="auto">
          <a:xfrm>
            <a:off x="7535879" y="1831976"/>
            <a:ext cx="403035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00"/>
                </a:solidFill>
                <a:ea typeface="+mn-ea"/>
                <a:cs typeface="+mn-cs"/>
              </a:rPr>
              <a:t>2’</a:t>
            </a:r>
            <a:endParaRPr lang="ru-RU" sz="220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533548" name="Line 44"/>
          <p:cNvSpPr>
            <a:spLocks noChangeShapeType="1"/>
          </p:cNvSpPr>
          <p:nvPr/>
        </p:nvSpPr>
        <p:spPr bwMode="auto">
          <a:xfrm flipV="1">
            <a:off x="7315201" y="2384425"/>
            <a:ext cx="420688" cy="1581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49" name="Text Box 45"/>
          <p:cNvSpPr txBox="1">
            <a:spLocks noChangeArrowheads="1"/>
          </p:cNvSpPr>
          <p:nvPr/>
        </p:nvSpPr>
        <p:spPr bwMode="auto">
          <a:xfrm>
            <a:off x="3868738" y="6076955"/>
            <a:ext cx="5275262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0000"/>
                </a:solidFill>
                <a:ea typeface="+mn-ea"/>
                <a:cs typeface="+mn-cs"/>
              </a:rPr>
              <a:t>often fails in the presence of paralogs</a:t>
            </a:r>
            <a:endParaRPr lang="ru-RU" sz="220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33550" name="Line 46"/>
          <p:cNvSpPr>
            <a:spLocks noChangeShapeType="1"/>
          </p:cNvSpPr>
          <p:nvPr/>
        </p:nvSpPr>
        <p:spPr bwMode="auto">
          <a:xfrm>
            <a:off x="2206625" y="4589481"/>
            <a:ext cx="14288" cy="72548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51" name="Text Box 47"/>
          <p:cNvSpPr txBox="1">
            <a:spLocks noChangeArrowheads="1"/>
          </p:cNvSpPr>
          <p:nvPr/>
        </p:nvSpPr>
        <p:spPr bwMode="auto">
          <a:xfrm>
            <a:off x="1184281" y="5497517"/>
            <a:ext cx="192050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8080"/>
                </a:solidFill>
                <a:ea typeface="+mn-ea"/>
                <a:cs typeface="+mn-cs"/>
              </a:rPr>
              <a:t>1 gene family</a:t>
            </a:r>
            <a:endParaRPr lang="ru-RU" sz="220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33552" name="Rectangle 48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Strict Reciprocal BLAST Hit Method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3554" name="Line 50"/>
          <p:cNvSpPr>
            <a:spLocks noChangeShapeType="1"/>
          </p:cNvSpPr>
          <p:nvPr/>
        </p:nvSpPr>
        <p:spPr bwMode="auto">
          <a:xfrm>
            <a:off x="6321425" y="4640281"/>
            <a:ext cx="14288" cy="7254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3555" name="Text Box 51"/>
          <p:cNvSpPr txBox="1">
            <a:spLocks noChangeArrowheads="1"/>
          </p:cNvSpPr>
          <p:nvPr/>
        </p:nvSpPr>
        <p:spPr bwMode="auto">
          <a:xfrm>
            <a:off x="5414965" y="5432427"/>
            <a:ext cx="192050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3300"/>
                </a:solidFill>
                <a:ea typeface="+mn-ea"/>
                <a:cs typeface="+mn-cs"/>
              </a:rPr>
              <a:t>0 gene family</a:t>
            </a:r>
            <a:endParaRPr lang="ru-RU" sz="2200">
              <a:solidFill>
                <a:srgbClr val="FF33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84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88" name="Rectangle 64"/>
          <p:cNvSpPr>
            <a:spLocks noChangeArrowheads="1"/>
          </p:cNvSpPr>
          <p:nvPr/>
        </p:nvSpPr>
        <p:spPr bwMode="auto">
          <a:xfrm>
            <a:off x="6380163" y="3494088"/>
            <a:ext cx="754062" cy="33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990033"/>
                </a:solidFill>
                <a:latin typeface="Times New Roman" charset="0"/>
                <a:ea typeface="+mn-ea"/>
                <a:cs typeface="+mn-cs"/>
              </a:rPr>
              <a:t>ATP-F</a:t>
            </a:r>
            <a:endParaRPr lang="ru-RU" sz="1200" b="1" dirty="0">
              <a:solidFill>
                <a:srgbClr val="990033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2070118" y="1035055"/>
            <a:ext cx="5566115" cy="430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9999"/>
                </a:solidFill>
                <a:ea typeface="+mn-ea"/>
                <a:cs typeface="+mn-cs"/>
              </a:rPr>
              <a:t>Case of 2 bacteria and 2 archaea species</a:t>
            </a:r>
            <a:endParaRPr lang="ru-RU" sz="220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104775" y="2011364"/>
            <a:ext cx="4418013" cy="43086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ATP-A (catalytic subunit)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4645030" y="1917703"/>
            <a:ext cx="4324350" cy="43086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ATP-B (non-catalytic subunit)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13035" name="Text Box 11"/>
          <p:cNvSpPr txBox="1">
            <a:spLocks noChangeArrowheads="1"/>
          </p:cNvSpPr>
          <p:nvPr/>
        </p:nvSpPr>
        <p:spPr bwMode="auto">
          <a:xfrm>
            <a:off x="574676" y="2836881"/>
            <a:ext cx="128284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Escherichia coli</a:t>
            </a:r>
            <a:endParaRPr lang="ru-RU" sz="1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36" name="Text Box 12"/>
          <p:cNvSpPr txBox="1">
            <a:spLocks noChangeArrowheads="1"/>
          </p:cNvSpPr>
          <p:nvPr/>
        </p:nvSpPr>
        <p:spPr bwMode="auto">
          <a:xfrm>
            <a:off x="2825758" y="5173666"/>
            <a:ext cx="1265938" cy="2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Bacillus </a:t>
            </a:r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subtilis</a:t>
            </a:r>
            <a:endParaRPr lang="ru-RU" sz="1200" i="1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37" name="Text Box 13"/>
          <p:cNvSpPr txBox="1">
            <a:spLocks noChangeArrowheads="1"/>
          </p:cNvSpPr>
          <p:nvPr/>
        </p:nvSpPr>
        <p:spPr bwMode="auto">
          <a:xfrm>
            <a:off x="3302011" y="3187708"/>
            <a:ext cx="1317313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Methanosarcina</a:t>
            </a:r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mazei</a:t>
            </a:r>
            <a:endParaRPr lang="ru-RU" sz="1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38" name="Text Box 14"/>
          <p:cNvSpPr txBox="1">
            <a:spLocks noChangeArrowheads="1"/>
          </p:cNvSpPr>
          <p:nvPr/>
        </p:nvSpPr>
        <p:spPr bwMode="auto">
          <a:xfrm>
            <a:off x="188921" y="4651385"/>
            <a:ext cx="1000669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Sulfolobus</a:t>
            </a:r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solfataricus</a:t>
            </a:r>
            <a:endParaRPr lang="ru-RU" sz="1200" i="1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1966913" y="2819401"/>
            <a:ext cx="754062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2" name="Rectangle 18"/>
          <p:cNvSpPr>
            <a:spLocks noChangeArrowheads="1"/>
          </p:cNvSpPr>
          <p:nvPr/>
        </p:nvSpPr>
        <p:spPr bwMode="auto">
          <a:xfrm>
            <a:off x="1971693" y="3200401"/>
            <a:ext cx="754063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406418" y="3784600"/>
            <a:ext cx="754063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411163" y="4165600"/>
            <a:ext cx="754062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2032018" y="4727575"/>
            <a:ext cx="754063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6" name="Rectangle 22"/>
          <p:cNvSpPr>
            <a:spLocks noChangeArrowheads="1"/>
          </p:cNvSpPr>
          <p:nvPr/>
        </p:nvSpPr>
        <p:spPr bwMode="auto">
          <a:xfrm>
            <a:off x="2036763" y="5108575"/>
            <a:ext cx="754062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7" name="Rectangle 23"/>
          <p:cNvSpPr>
            <a:spLocks noChangeArrowheads="1"/>
          </p:cNvSpPr>
          <p:nvPr/>
        </p:nvSpPr>
        <p:spPr bwMode="auto">
          <a:xfrm>
            <a:off x="3586163" y="3754441"/>
            <a:ext cx="754062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8" name="Rectangle 24"/>
          <p:cNvSpPr>
            <a:spLocks noChangeArrowheads="1"/>
          </p:cNvSpPr>
          <p:nvPr/>
        </p:nvSpPr>
        <p:spPr bwMode="auto">
          <a:xfrm>
            <a:off x="3590943" y="4135441"/>
            <a:ext cx="754063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49" name="Line 25"/>
          <p:cNvSpPr>
            <a:spLocks noChangeShapeType="1"/>
          </p:cNvSpPr>
          <p:nvPr/>
        </p:nvSpPr>
        <p:spPr bwMode="auto">
          <a:xfrm flipV="1">
            <a:off x="1146178" y="2960690"/>
            <a:ext cx="784225" cy="98742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>
            <a:off x="1204931" y="3090863"/>
            <a:ext cx="739775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>
            <a:off x="2757488" y="2974975"/>
            <a:ext cx="784225" cy="8715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2" name="Line 28"/>
          <p:cNvSpPr>
            <a:spLocks noChangeShapeType="1"/>
          </p:cNvSpPr>
          <p:nvPr/>
        </p:nvSpPr>
        <p:spPr bwMode="auto">
          <a:xfrm flipH="1" flipV="1">
            <a:off x="2786063" y="3121025"/>
            <a:ext cx="755650" cy="8413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3" name="Line 29"/>
          <p:cNvSpPr>
            <a:spLocks noChangeShapeType="1"/>
          </p:cNvSpPr>
          <p:nvPr/>
        </p:nvSpPr>
        <p:spPr bwMode="auto">
          <a:xfrm flipH="1">
            <a:off x="2844801" y="4035425"/>
            <a:ext cx="725488" cy="88423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4" name="Line 30"/>
          <p:cNvSpPr>
            <a:spLocks noChangeShapeType="1"/>
          </p:cNvSpPr>
          <p:nvPr/>
        </p:nvSpPr>
        <p:spPr bwMode="auto">
          <a:xfrm flipV="1">
            <a:off x="2801938" y="3948113"/>
            <a:ext cx="725487" cy="855662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5" name="Line 31"/>
          <p:cNvSpPr>
            <a:spLocks noChangeShapeType="1"/>
          </p:cNvSpPr>
          <p:nvPr/>
        </p:nvSpPr>
        <p:spPr bwMode="auto">
          <a:xfrm>
            <a:off x="1160463" y="3962404"/>
            <a:ext cx="842962" cy="90011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6" name="Line 32"/>
          <p:cNvSpPr>
            <a:spLocks noChangeShapeType="1"/>
          </p:cNvSpPr>
          <p:nvPr/>
        </p:nvSpPr>
        <p:spPr bwMode="auto">
          <a:xfrm flipH="1" flipV="1">
            <a:off x="1219218" y="4383090"/>
            <a:ext cx="754063" cy="595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7" name="Line 33"/>
          <p:cNvSpPr>
            <a:spLocks noChangeShapeType="1"/>
          </p:cNvSpPr>
          <p:nvPr/>
        </p:nvSpPr>
        <p:spPr bwMode="auto">
          <a:xfrm flipV="1">
            <a:off x="1223967" y="3962404"/>
            <a:ext cx="2211387" cy="476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59" name="Line 35"/>
          <p:cNvSpPr>
            <a:spLocks noChangeShapeType="1"/>
          </p:cNvSpPr>
          <p:nvPr/>
        </p:nvSpPr>
        <p:spPr bwMode="auto">
          <a:xfrm flipH="1">
            <a:off x="1276350" y="4038600"/>
            <a:ext cx="21050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60" name="Line 36"/>
          <p:cNvSpPr>
            <a:spLocks noChangeShapeType="1"/>
          </p:cNvSpPr>
          <p:nvPr/>
        </p:nvSpPr>
        <p:spPr bwMode="auto">
          <a:xfrm>
            <a:off x="2306638" y="3163888"/>
            <a:ext cx="0" cy="1524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61" name="Line 37"/>
          <p:cNvSpPr>
            <a:spLocks noChangeShapeType="1"/>
          </p:cNvSpPr>
          <p:nvPr/>
        </p:nvSpPr>
        <p:spPr bwMode="auto">
          <a:xfrm flipV="1">
            <a:off x="2379663" y="3178175"/>
            <a:ext cx="0" cy="146685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63" name="Text Box 39"/>
          <p:cNvSpPr txBox="1">
            <a:spLocks noChangeArrowheads="1"/>
          </p:cNvSpPr>
          <p:nvPr/>
        </p:nvSpPr>
        <p:spPr bwMode="auto">
          <a:xfrm>
            <a:off x="4962526" y="2832118"/>
            <a:ext cx="128284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Escherichia coli</a:t>
            </a:r>
            <a:endParaRPr lang="ru-RU" sz="1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64" name="Text Box 40"/>
          <p:cNvSpPr txBox="1">
            <a:spLocks noChangeArrowheads="1"/>
          </p:cNvSpPr>
          <p:nvPr/>
        </p:nvSpPr>
        <p:spPr bwMode="auto">
          <a:xfrm>
            <a:off x="7256468" y="5502279"/>
            <a:ext cx="1265938" cy="2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Bacillus </a:t>
            </a:r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subtilis</a:t>
            </a:r>
            <a:endParaRPr lang="ru-RU" sz="1200" i="1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65" name="Text Box 41"/>
          <p:cNvSpPr txBox="1">
            <a:spLocks noChangeArrowheads="1"/>
          </p:cNvSpPr>
          <p:nvPr/>
        </p:nvSpPr>
        <p:spPr bwMode="auto">
          <a:xfrm>
            <a:off x="7650175" y="3224224"/>
            <a:ext cx="1317313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Methanosarcina</a:t>
            </a:r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mazei</a:t>
            </a:r>
            <a:endParaRPr lang="ru-RU" sz="12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66" name="Text Box 42"/>
          <p:cNvSpPr txBox="1">
            <a:spLocks noChangeArrowheads="1"/>
          </p:cNvSpPr>
          <p:nvPr/>
        </p:nvSpPr>
        <p:spPr bwMode="auto">
          <a:xfrm>
            <a:off x="4706949" y="4560898"/>
            <a:ext cx="1000669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Sulfolobus</a:t>
            </a:r>
            <a:r>
              <a:rPr lang="en-US" sz="1200" i="1" dirty="0">
                <a:solidFill>
                  <a:srgbClr val="00808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8080"/>
                </a:solidFill>
                <a:ea typeface="+mn-ea"/>
                <a:cs typeface="+mn-cs"/>
              </a:rPr>
              <a:t>solfataricus</a:t>
            </a:r>
            <a:endParaRPr lang="ru-RU" sz="1200" i="1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13067" name="Rectangle 43"/>
          <p:cNvSpPr>
            <a:spLocks noChangeArrowheads="1"/>
          </p:cNvSpPr>
          <p:nvPr/>
        </p:nvSpPr>
        <p:spPr bwMode="auto">
          <a:xfrm>
            <a:off x="6354763" y="2743201"/>
            <a:ext cx="754062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68" name="Rectangle 44"/>
          <p:cNvSpPr>
            <a:spLocks noChangeArrowheads="1"/>
          </p:cNvSpPr>
          <p:nvPr/>
        </p:nvSpPr>
        <p:spPr bwMode="auto">
          <a:xfrm>
            <a:off x="6359543" y="3124201"/>
            <a:ext cx="754063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69" name="Rectangle 45"/>
          <p:cNvSpPr>
            <a:spLocks noChangeArrowheads="1"/>
          </p:cNvSpPr>
          <p:nvPr/>
        </p:nvSpPr>
        <p:spPr bwMode="auto">
          <a:xfrm>
            <a:off x="4794268" y="3779838"/>
            <a:ext cx="754063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70" name="Rectangle 46"/>
          <p:cNvSpPr>
            <a:spLocks noChangeArrowheads="1"/>
          </p:cNvSpPr>
          <p:nvPr/>
        </p:nvSpPr>
        <p:spPr bwMode="auto">
          <a:xfrm>
            <a:off x="4799013" y="4160838"/>
            <a:ext cx="754062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71" name="Rectangle 47"/>
          <p:cNvSpPr>
            <a:spLocks noChangeArrowheads="1"/>
          </p:cNvSpPr>
          <p:nvPr/>
        </p:nvSpPr>
        <p:spPr bwMode="auto">
          <a:xfrm>
            <a:off x="6419868" y="4722813"/>
            <a:ext cx="754063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72" name="Rectangle 48"/>
          <p:cNvSpPr>
            <a:spLocks noChangeArrowheads="1"/>
          </p:cNvSpPr>
          <p:nvPr/>
        </p:nvSpPr>
        <p:spPr bwMode="auto">
          <a:xfrm>
            <a:off x="6424613" y="5103813"/>
            <a:ext cx="754062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73" name="Rectangle 49"/>
          <p:cNvSpPr>
            <a:spLocks noChangeArrowheads="1"/>
          </p:cNvSpPr>
          <p:nvPr/>
        </p:nvSpPr>
        <p:spPr bwMode="auto">
          <a:xfrm>
            <a:off x="7974013" y="3749679"/>
            <a:ext cx="754062" cy="33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charset="0"/>
                <a:ea typeface="+mn-ea"/>
                <a:cs typeface="+mn-cs"/>
              </a:rPr>
              <a:t>ATP-A</a:t>
            </a:r>
            <a:endParaRPr lang="ru-RU" sz="1200" b="1" dirty="0">
              <a:solidFill>
                <a:srgbClr val="003399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74" name="Rectangle 50"/>
          <p:cNvSpPr>
            <a:spLocks noChangeArrowheads="1"/>
          </p:cNvSpPr>
          <p:nvPr/>
        </p:nvSpPr>
        <p:spPr bwMode="auto">
          <a:xfrm>
            <a:off x="7978793" y="4130679"/>
            <a:ext cx="754063" cy="33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006600"/>
                </a:solidFill>
                <a:latin typeface="Times New Roman" charset="0"/>
                <a:ea typeface="+mn-ea"/>
                <a:cs typeface="+mn-cs"/>
              </a:rPr>
              <a:t>ATP-B</a:t>
            </a:r>
            <a:endParaRPr lang="ru-RU" sz="1200" b="1" dirty="0">
              <a:solidFill>
                <a:srgbClr val="0066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83" name="Line 59"/>
          <p:cNvSpPr>
            <a:spLocks noChangeShapeType="1"/>
          </p:cNvSpPr>
          <p:nvPr/>
        </p:nvSpPr>
        <p:spPr bwMode="auto">
          <a:xfrm flipV="1">
            <a:off x="5611813" y="4229104"/>
            <a:ext cx="2298700" cy="476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84" name="Line 60"/>
          <p:cNvSpPr>
            <a:spLocks noChangeShapeType="1"/>
          </p:cNvSpPr>
          <p:nvPr/>
        </p:nvSpPr>
        <p:spPr bwMode="auto">
          <a:xfrm flipH="1">
            <a:off x="5664200" y="4305300"/>
            <a:ext cx="219233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85" name="Line 61"/>
          <p:cNvSpPr>
            <a:spLocks noChangeShapeType="1"/>
          </p:cNvSpPr>
          <p:nvPr/>
        </p:nvSpPr>
        <p:spPr bwMode="auto">
          <a:xfrm>
            <a:off x="6694488" y="3429018"/>
            <a:ext cx="0" cy="161131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86" name="Line 62"/>
          <p:cNvSpPr>
            <a:spLocks noChangeShapeType="1"/>
          </p:cNvSpPr>
          <p:nvPr/>
        </p:nvSpPr>
        <p:spPr bwMode="auto">
          <a:xfrm flipH="1" flipV="1">
            <a:off x="6753225" y="3444893"/>
            <a:ext cx="14288" cy="15525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87" name="Rectangle 63"/>
          <p:cNvSpPr>
            <a:spLocks noChangeArrowheads="1"/>
          </p:cNvSpPr>
          <p:nvPr/>
        </p:nvSpPr>
        <p:spPr bwMode="auto">
          <a:xfrm>
            <a:off x="6416693" y="5503863"/>
            <a:ext cx="754063" cy="33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990033"/>
                </a:solidFill>
                <a:latin typeface="Times New Roman" charset="0"/>
                <a:ea typeface="+mn-ea"/>
                <a:cs typeface="+mn-cs"/>
              </a:rPr>
              <a:t>ATP-F</a:t>
            </a:r>
            <a:endParaRPr lang="ru-RU" sz="1200" b="1" dirty="0">
              <a:solidFill>
                <a:srgbClr val="990033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3089" name="Line 65"/>
          <p:cNvSpPr>
            <a:spLocks noChangeShapeType="1"/>
          </p:cNvSpPr>
          <p:nvPr/>
        </p:nvSpPr>
        <p:spPr bwMode="auto">
          <a:xfrm flipH="1">
            <a:off x="5602288" y="3338513"/>
            <a:ext cx="725487" cy="914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0" name="Line 66"/>
          <p:cNvSpPr>
            <a:spLocks noChangeShapeType="1"/>
          </p:cNvSpPr>
          <p:nvPr/>
        </p:nvSpPr>
        <p:spPr bwMode="auto">
          <a:xfrm flipV="1">
            <a:off x="5588018" y="2917826"/>
            <a:ext cx="754063" cy="1262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1" name="Line 67"/>
          <p:cNvSpPr>
            <a:spLocks noChangeShapeType="1"/>
          </p:cNvSpPr>
          <p:nvPr/>
        </p:nvSpPr>
        <p:spPr bwMode="auto">
          <a:xfrm>
            <a:off x="7154881" y="3324243"/>
            <a:ext cx="739775" cy="855663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2" name="Line 68"/>
          <p:cNvSpPr>
            <a:spLocks noChangeShapeType="1"/>
          </p:cNvSpPr>
          <p:nvPr/>
        </p:nvSpPr>
        <p:spPr bwMode="auto">
          <a:xfrm flipH="1" flipV="1">
            <a:off x="7140575" y="3657603"/>
            <a:ext cx="711200" cy="536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3" name="Line 69"/>
          <p:cNvSpPr>
            <a:spLocks noChangeShapeType="1"/>
          </p:cNvSpPr>
          <p:nvPr/>
        </p:nvSpPr>
        <p:spPr bwMode="auto">
          <a:xfrm>
            <a:off x="5602288" y="4325956"/>
            <a:ext cx="784225" cy="522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4" name="Line 70"/>
          <p:cNvSpPr>
            <a:spLocks noChangeShapeType="1"/>
          </p:cNvSpPr>
          <p:nvPr/>
        </p:nvSpPr>
        <p:spPr bwMode="auto">
          <a:xfrm flipH="1" flipV="1">
            <a:off x="5602306" y="4383090"/>
            <a:ext cx="769937" cy="900112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5" name="Line 71"/>
          <p:cNvSpPr>
            <a:spLocks noChangeShapeType="1"/>
          </p:cNvSpPr>
          <p:nvPr/>
        </p:nvSpPr>
        <p:spPr bwMode="auto">
          <a:xfrm flipV="1">
            <a:off x="7199313" y="4310063"/>
            <a:ext cx="696912" cy="944562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6" name="Line 72"/>
          <p:cNvSpPr>
            <a:spLocks noChangeShapeType="1"/>
          </p:cNvSpPr>
          <p:nvPr/>
        </p:nvSpPr>
        <p:spPr bwMode="auto">
          <a:xfrm flipH="1">
            <a:off x="7213600" y="4397375"/>
            <a:ext cx="711200" cy="127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099" name="Text Box 75"/>
          <p:cNvSpPr txBox="1">
            <a:spLocks noChangeArrowheads="1"/>
          </p:cNvSpPr>
          <p:nvPr/>
        </p:nvSpPr>
        <p:spPr bwMode="auto">
          <a:xfrm>
            <a:off x="541338" y="5846764"/>
            <a:ext cx="7937500" cy="7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endParaRPr lang="en-US" sz="2200">
              <a:solidFill>
                <a:srgbClr val="FF3300"/>
              </a:solidFill>
              <a:ea typeface="+mn-ea"/>
              <a:cs typeface="+mn-cs"/>
            </a:endParaRPr>
          </a:p>
          <a:p>
            <a:pPr algn="ctr"/>
            <a:r>
              <a:rPr lang="en-US" sz="2200">
                <a:solidFill>
                  <a:srgbClr val="FF3300"/>
                </a:solidFill>
                <a:ea typeface="+mn-ea"/>
                <a:cs typeface="+mn-cs"/>
              </a:rPr>
              <a:t>Neither ATP-A nor ATB-B is selected by RBH method</a:t>
            </a:r>
            <a:endParaRPr lang="ru-RU" sz="2200">
              <a:solidFill>
                <a:srgbClr val="FF3300"/>
              </a:solidFill>
              <a:ea typeface="+mn-ea"/>
              <a:cs typeface="+mn-cs"/>
            </a:endParaRPr>
          </a:p>
        </p:txBody>
      </p:sp>
      <p:sp>
        <p:nvSpPr>
          <p:cNvPr id="513100" name="Rectangle 76"/>
          <p:cNvSpPr>
            <a:spLocks noChangeArrowheads="1"/>
          </p:cNvSpPr>
          <p:nvPr/>
        </p:nvSpPr>
        <p:spPr bwMode="auto">
          <a:xfrm>
            <a:off x="103188" y="2003425"/>
            <a:ext cx="4411662" cy="3657600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101" name="Rectangle 77"/>
          <p:cNvSpPr>
            <a:spLocks noChangeArrowheads="1"/>
          </p:cNvSpPr>
          <p:nvPr/>
        </p:nvSpPr>
        <p:spPr bwMode="auto">
          <a:xfrm>
            <a:off x="4645030" y="1909781"/>
            <a:ext cx="4324350" cy="4021137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3102" name="Rectangle 78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Families of ATP-synthases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04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90" name="Oval 38"/>
          <p:cNvSpPr>
            <a:spLocks noChangeArrowheads="1"/>
          </p:cNvSpPr>
          <p:nvPr/>
        </p:nvSpPr>
        <p:spPr bwMode="auto">
          <a:xfrm>
            <a:off x="1654175" y="3584575"/>
            <a:ext cx="2525713" cy="116205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89" name="Oval 37"/>
          <p:cNvSpPr>
            <a:spLocks noChangeArrowheads="1"/>
          </p:cNvSpPr>
          <p:nvPr/>
        </p:nvSpPr>
        <p:spPr bwMode="auto">
          <a:xfrm rot="-1480151">
            <a:off x="3482975" y="3922713"/>
            <a:ext cx="3722688" cy="1865312"/>
          </a:xfrm>
          <a:prstGeom prst="ellipse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88" name="Oval 36"/>
          <p:cNvSpPr>
            <a:spLocks noChangeArrowheads="1"/>
          </p:cNvSpPr>
          <p:nvPr/>
        </p:nvSpPr>
        <p:spPr bwMode="auto">
          <a:xfrm>
            <a:off x="2787651" y="2090756"/>
            <a:ext cx="4078288" cy="1697037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5338"/>
          </a:xfrm>
          <a:solidFill>
            <a:srgbClr val="009999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Families of ATP-synthases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>
            <a:off x="3860818" y="2946400"/>
            <a:ext cx="144463" cy="142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4092575" y="3062289"/>
            <a:ext cx="1158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 flipH="1">
            <a:off x="4208463" y="2743200"/>
            <a:ext cx="4445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2" name="Line 10"/>
          <p:cNvSpPr>
            <a:spLocks noChangeShapeType="1"/>
          </p:cNvSpPr>
          <p:nvPr/>
        </p:nvSpPr>
        <p:spPr bwMode="auto">
          <a:xfrm>
            <a:off x="4194178" y="3090863"/>
            <a:ext cx="479425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3" name="Line 11"/>
          <p:cNvSpPr>
            <a:spLocks noChangeShapeType="1"/>
          </p:cNvSpPr>
          <p:nvPr/>
        </p:nvSpPr>
        <p:spPr bwMode="auto">
          <a:xfrm flipV="1">
            <a:off x="4659313" y="3294063"/>
            <a:ext cx="392112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4" name="Line 12"/>
          <p:cNvSpPr>
            <a:spLocks noChangeShapeType="1"/>
          </p:cNvSpPr>
          <p:nvPr/>
        </p:nvSpPr>
        <p:spPr bwMode="auto">
          <a:xfrm flipH="1">
            <a:off x="5037156" y="3106738"/>
            <a:ext cx="28575" cy="188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5" name="Line 13"/>
          <p:cNvSpPr>
            <a:spLocks noChangeShapeType="1"/>
          </p:cNvSpPr>
          <p:nvPr/>
        </p:nvSpPr>
        <p:spPr bwMode="auto">
          <a:xfrm flipH="1">
            <a:off x="5021263" y="3265488"/>
            <a:ext cx="20320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6" name="Line 14"/>
          <p:cNvSpPr>
            <a:spLocks noChangeShapeType="1"/>
          </p:cNvSpPr>
          <p:nvPr/>
        </p:nvSpPr>
        <p:spPr bwMode="auto">
          <a:xfrm flipH="1">
            <a:off x="4513263" y="3657600"/>
            <a:ext cx="131762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68" name="Line 16"/>
          <p:cNvSpPr>
            <a:spLocks noChangeShapeType="1"/>
          </p:cNvSpPr>
          <p:nvPr/>
        </p:nvSpPr>
        <p:spPr bwMode="auto">
          <a:xfrm flipH="1">
            <a:off x="4064018" y="4005281"/>
            <a:ext cx="449263" cy="5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0" name="Line 18"/>
          <p:cNvSpPr>
            <a:spLocks noChangeShapeType="1"/>
          </p:cNvSpPr>
          <p:nvPr/>
        </p:nvSpPr>
        <p:spPr bwMode="auto">
          <a:xfrm flipH="1" flipV="1">
            <a:off x="3802063" y="3919538"/>
            <a:ext cx="24765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1" name="Line 19"/>
          <p:cNvSpPr>
            <a:spLocks noChangeShapeType="1"/>
          </p:cNvSpPr>
          <p:nvPr/>
        </p:nvSpPr>
        <p:spPr bwMode="auto">
          <a:xfrm>
            <a:off x="4514868" y="4005263"/>
            <a:ext cx="130175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2" name="Line 20"/>
          <p:cNvSpPr>
            <a:spLocks noChangeShapeType="1"/>
          </p:cNvSpPr>
          <p:nvPr/>
        </p:nvSpPr>
        <p:spPr bwMode="auto">
          <a:xfrm flipH="1">
            <a:off x="4600593" y="4151331"/>
            <a:ext cx="30163" cy="581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3" name="Line 21"/>
          <p:cNvSpPr>
            <a:spLocks noChangeShapeType="1"/>
          </p:cNvSpPr>
          <p:nvPr/>
        </p:nvSpPr>
        <p:spPr bwMode="auto">
          <a:xfrm>
            <a:off x="4614881" y="4151331"/>
            <a:ext cx="828675" cy="217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4" name="Line 22"/>
          <p:cNvSpPr>
            <a:spLocks noChangeShapeType="1"/>
          </p:cNvSpPr>
          <p:nvPr/>
        </p:nvSpPr>
        <p:spPr bwMode="auto">
          <a:xfrm>
            <a:off x="4614863" y="4716463"/>
            <a:ext cx="131762" cy="188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5" name="Line 23"/>
          <p:cNvSpPr>
            <a:spLocks noChangeShapeType="1"/>
          </p:cNvSpPr>
          <p:nvPr/>
        </p:nvSpPr>
        <p:spPr bwMode="auto">
          <a:xfrm flipH="1">
            <a:off x="4484706" y="4687889"/>
            <a:ext cx="130175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6" name="Line 24"/>
          <p:cNvSpPr>
            <a:spLocks noChangeShapeType="1"/>
          </p:cNvSpPr>
          <p:nvPr/>
        </p:nvSpPr>
        <p:spPr bwMode="auto">
          <a:xfrm>
            <a:off x="5427663" y="4368800"/>
            <a:ext cx="87312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7" name="Line 25"/>
          <p:cNvSpPr>
            <a:spLocks noChangeShapeType="1"/>
          </p:cNvSpPr>
          <p:nvPr/>
        </p:nvSpPr>
        <p:spPr bwMode="auto">
          <a:xfrm flipV="1">
            <a:off x="5427663" y="4224339"/>
            <a:ext cx="233362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09978" name="Text Box 26"/>
          <p:cNvSpPr txBox="1">
            <a:spLocks noChangeArrowheads="1"/>
          </p:cNvSpPr>
          <p:nvPr/>
        </p:nvSpPr>
        <p:spPr bwMode="auto">
          <a:xfrm>
            <a:off x="4014790" y="2365382"/>
            <a:ext cx="735950" cy="3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ATP-A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79" name="Text Box 27"/>
          <p:cNvSpPr txBox="1">
            <a:spLocks noChangeArrowheads="1"/>
          </p:cNvSpPr>
          <p:nvPr/>
        </p:nvSpPr>
        <p:spPr bwMode="auto">
          <a:xfrm>
            <a:off x="4746630" y="2794007"/>
            <a:ext cx="735950" cy="3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ATP-A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0" name="Text Box 28"/>
          <p:cNvSpPr txBox="1">
            <a:spLocks noChangeArrowheads="1"/>
          </p:cNvSpPr>
          <p:nvPr/>
        </p:nvSpPr>
        <p:spPr bwMode="auto">
          <a:xfrm>
            <a:off x="3468690" y="2778135"/>
            <a:ext cx="735950" cy="3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ATP-A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1" name="Text Box 29"/>
          <p:cNvSpPr txBox="1">
            <a:spLocks noChangeArrowheads="1"/>
          </p:cNvSpPr>
          <p:nvPr/>
        </p:nvSpPr>
        <p:spPr bwMode="auto">
          <a:xfrm>
            <a:off x="5240340" y="3113094"/>
            <a:ext cx="735950" cy="3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ATP-A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2" name="Text Box 30"/>
          <p:cNvSpPr txBox="1">
            <a:spLocks noChangeArrowheads="1"/>
          </p:cNvSpPr>
          <p:nvPr/>
        </p:nvSpPr>
        <p:spPr bwMode="auto">
          <a:xfrm>
            <a:off x="3006728" y="3736975"/>
            <a:ext cx="722325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ATP-F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3" name="Text Box 31"/>
          <p:cNvSpPr txBox="1">
            <a:spLocks noChangeArrowheads="1"/>
          </p:cNvSpPr>
          <p:nvPr/>
        </p:nvSpPr>
        <p:spPr bwMode="auto">
          <a:xfrm>
            <a:off x="3179767" y="4318000"/>
            <a:ext cx="722325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ATP-F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4" name="Text Box 32"/>
          <p:cNvSpPr txBox="1">
            <a:spLocks noChangeArrowheads="1"/>
          </p:cNvSpPr>
          <p:nvPr/>
        </p:nvSpPr>
        <p:spPr bwMode="auto">
          <a:xfrm>
            <a:off x="3817938" y="4826000"/>
            <a:ext cx="743091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ATP-B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5" name="Text Box 33"/>
          <p:cNvSpPr txBox="1">
            <a:spLocks noChangeArrowheads="1"/>
          </p:cNvSpPr>
          <p:nvPr/>
        </p:nvSpPr>
        <p:spPr bwMode="auto">
          <a:xfrm>
            <a:off x="4573588" y="4956175"/>
            <a:ext cx="743091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ATP-B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6" name="Text Box 34"/>
          <p:cNvSpPr txBox="1">
            <a:spLocks noChangeArrowheads="1"/>
          </p:cNvSpPr>
          <p:nvPr/>
        </p:nvSpPr>
        <p:spPr bwMode="auto">
          <a:xfrm>
            <a:off x="5618164" y="4013200"/>
            <a:ext cx="743091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ATP-B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87" name="Text Box 35"/>
          <p:cNvSpPr txBox="1">
            <a:spLocks noChangeArrowheads="1"/>
          </p:cNvSpPr>
          <p:nvPr/>
        </p:nvSpPr>
        <p:spPr bwMode="auto">
          <a:xfrm>
            <a:off x="5414965" y="4578350"/>
            <a:ext cx="743091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+mn-ea"/>
                <a:cs typeface="+mn-cs"/>
              </a:rPr>
              <a:t>ATP-B</a:t>
            </a:r>
            <a:endParaRPr lang="ru-RU" sz="1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91" name="Text Box 39"/>
          <p:cNvSpPr txBox="1">
            <a:spLocks noChangeArrowheads="1"/>
          </p:cNvSpPr>
          <p:nvPr/>
        </p:nvSpPr>
        <p:spPr bwMode="auto">
          <a:xfrm>
            <a:off x="5189539" y="3330578"/>
            <a:ext cx="1370012" cy="2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Escherichia coli</a:t>
            </a:r>
            <a:r>
              <a:rPr lang="en-US" sz="1200" i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endParaRPr lang="ru-RU" sz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09992" name="Text Box 40"/>
          <p:cNvSpPr txBox="1">
            <a:spLocks noChangeArrowheads="1"/>
          </p:cNvSpPr>
          <p:nvPr/>
        </p:nvSpPr>
        <p:spPr bwMode="auto">
          <a:xfrm>
            <a:off x="5691189" y="4281494"/>
            <a:ext cx="1370012" cy="2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Escherichia coli</a:t>
            </a:r>
            <a:r>
              <a:rPr lang="en-US" sz="1200" i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endParaRPr lang="ru-RU" sz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09993" name="Text Box 41"/>
          <p:cNvSpPr txBox="1">
            <a:spLocks noChangeArrowheads="1"/>
          </p:cNvSpPr>
          <p:nvPr/>
        </p:nvSpPr>
        <p:spPr bwMode="auto">
          <a:xfrm>
            <a:off x="5378458" y="4811716"/>
            <a:ext cx="1265938" cy="2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Bacillus </a:t>
            </a:r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subtilis</a:t>
            </a:r>
            <a:endParaRPr lang="ru-RU" sz="1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94" name="Text Box 42"/>
          <p:cNvSpPr txBox="1">
            <a:spLocks noChangeArrowheads="1"/>
          </p:cNvSpPr>
          <p:nvPr/>
        </p:nvSpPr>
        <p:spPr bwMode="auto">
          <a:xfrm>
            <a:off x="4719642" y="2627319"/>
            <a:ext cx="1265938" cy="2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Bacillus </a:t>
            </a:r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subtilis</a:t>
            </a:r>
            <a:endParaRPr lang="ru-RU" sz="1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95" name="Text Box 43"/>
          <p:cNvSpPr txBox="1">
            <a:spLocks noChangeArrowheads="1"/>
          </p:cNvSpPr>
          <p:nvPr/>
        </p:nvSpPr>
        <p:spPr bwMode="auto">
          <a:xfrm>
            <a:off x="1873258" y="3744916"/>
            <a:ext cx="1265938" cy="2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Bacillus </a:t>
            </a:r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subtilis</a:t>
            </a:r>
            <a:endParaRPr lang="ru-RU" sz="1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96" name="Text Box 44"/>
          <p:cNvSpPr txBox="1">
            <a:spLocks noChangeArrowheads="1"/>
          </p:cNvSpPr>
          <p:nvPr/>
        </p:nvSpPr>
        <p:spPr bwMode="auto">
          <a:xfrm>
            <a:off x="1887539" y="4237043"/>
            <a:ext cx="1370012" cy="2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Escherichia coli</a:t>
            </a:r>
            <a:r>
              <a:rPr lang="en-US" sz="1200" i="1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endParaRPr lang="ru-RU" sz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09997" name="Text Box 45"/>
          <p:cNvSpPr txBox="1">
            <a:spLocks noChangeArrowheads="1"/>
          </p:cNvSpPr>
          <p:nvPr/>
        </p:nvSpPr>
        <p:spPr bwMode="auto">
          <a:xfrm>
            <a:off x="4551375" y="5162556"/>
            <a:ext cx="1317313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Methanosarcina</a:t>
            </a:r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mazei</a:t>
            </a:r>
            <a:endParaRPr lang="ru-RU" sz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9998" name="Text Box 46"/>
          <p:cNvSpPr txBox="1">
            <a:spLocks noChangeArrowheads="1"/>
          </p:cNvSpPr>
          <p:nvPr/>
        </p:nvSpPr>
        <p:spPr bwMode="auto">
          <a:xfrm>
            <a:off x="2830525" y="2586049"/>
            <a:ext cx="1317313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Methanosarcina</a:t>
            </a:r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mazei</a:t>
            </a:r>
            <a:endParaRPr lang="ru-RU" sz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0000" name="Text Box 48"/>
          <p:cNvSpPr txBox="1">
            <a:spLocks noChangeArrowheads="1"/>
          </p:cNvSpPr>
          <p:nvPr/>
        </p:nvSpPr>
        <p:spPr bwMode="auto">
          <a:xfrm>
            <a:off x="3967168" y="2185994"/>
            <a:ext cx="1736725" cy="2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Sulfolobus</a:t>
            </a:r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solfataricus</a:t>
            </a:r>
            <a:endParaRPr lang="ru-RU" sz="1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0001" name="Text Box 49"/>
          <p:cNvSpPr txBox="1">
            <a:spLocks noChangeArrowheads="1"/>
          </p:cNvSpPr>
          <p:nvPr/>
        </p:nvSpPr>
        <p:spPr bwMode="auto">
          <a:xfrm>
            <a:off x="3611568" y="5024449"/>
            <a:ext cx="1736725" cy="4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Sulfolobus</a:t>
            </a:r>
            <a:r>
              <a:rPr lang="en-US" sz="1200" i="1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r>
              <a:rPr lang="en-US" sz="1200" i="1" dirty="0" err="1">
                <a:solidFill>
                  <a:srgbClr val="000000"/>
                </a:solidFill>
                <a:ea typeface="+mn-ea"/>
                <a:cs typeface="+mn-cs"/>
              </a:rPr>
              <a:t>solfataricus</a:t>
            </a:r>
            <a:endParaRPr lang="ru-RU" sz="1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0004" name="Line 52"/>
          <p:cNvSpPr>
            <a:spLocks noChangeShapeType="1"/>
          </p:cNvSpPr>
          <p:nvPr/>
        </p:nvSpPr>
        <p:spPr bwMode="auto">
          <a:xfrm flipH="1" flipV="1">
            <a:off x="2611440" y="2235200"/>
            <a:ext cx="349250" cy="23177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0005" name="Text Box 53"/>
          <p:cNvSpPr txBox="1">
            <a:spLocks noChangeArrowheads="1"/>
          </p:cNvSpPr>
          <p:nvPr/>
        </p:nvSpPr>
        <p:spPr bwMode="auto">
          <a:xfrm>
            <a:off x="174626" y="1851032"/>
            <a:ext cx="2273824" cy="430211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3333CC"/>
                </a:solidFill>
                <a:ea typeface="+mn-ea"/>
                <a:cs typeface="+mn-cs"/>
              </a:rPr>
              <a:t>Family</a:t>
            </a:r>
            <a:r>
              <a:rPr lang="en-US" sz="2200">
                <a:solidFill>
                  <a:srgbClr val="66FFFF"/>
                </a:solidFill>
                <a:ea typeface="+mn-ea"/>
                <a:cs typeface="+mn-cs"/>
              </a:rPr>
              <a:t> </a:t>
            </a:r>
            <a:r>
              <a:rPr lang="en-US" sz="2200">
                <a:solidFill>
                  <a:srgbClr val="3333CC"/>
                </a:solidFill>
                <a:ea typeface="+mn-ea"/>
                <a:cs typeface="+mn-cs"/>
              </a:rPr>
              <a:t>of ATP-A</a:t>
            </a:r>
            <a:endParaRPr lang="ru-RU" sz="220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10006" name="Text Box 54"/>
          <p:cNvSpPr txBox="1">
            <a:spLocks noChangeArrowheads="1"/>
          </p:cNvSpPr>
          <p:nvPr/>
        </p:nvSpPr>
        <p:spPr bwMode="auto">
          <a:xfrm>
            <a:off x="6534151" y="5876928"/>
            <a:ext cx="2270738" cy="430211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6600"/>
                </a:solidFill>
                <a:ea typeface="+mn-ea"/>
                <a:cs typeface="+mn-cs"/>
              </a:rPr>
              <a:t>Family of ATP-B</a:t>
            </a:r>
            <a:endParaRPr lang="ru-RU" sz="2200">
              <a:solidFill>
                <a:srgbClr val="006600"/>
              </a:solidFill>
              <a:ea typeface="+mn-ea"/>
              <a:cs typeface="+mn-cs"/>
            </a:endParaRPr>
          </a:p>
        </p:txBody>
      </p:sp>
      <p:sp>
        <p:nvSpPr>
          <p:cNvPr id="510007" name="Text Box 55"/>
          <p:cNvSpPr txBox="1">
            <a:spLocks noChangeArrowheads="1"/>
          </p:cNvSpPr>
          <p:nvPr/>
        </p:nvSpPr>
        <p:spPr bwMode="auto">
          <a:xfrm>
            <a:off x="563569" y="5175257"/>
            <a:ext cx="2254372" cy="430211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CC0099"/>
                </a:solidFill>
                <a:ea typeface="+mn-ea"/>
                <a:cs typeface="+mn-cs"/>
              </a:rPr>
              <a:t>Family of ATP-F</a:t>
            </a:r>
            <a:endParaRPr lang="ru-RU" sz="2200">
              <a:solidFill>
                <a:srgbClr val="CC0099"/>
              </a:solidFill>
              <a:ea typeface="+mn-ea"/>
              <a:cs typeface="+mn-cs"/>
            </a:endParaRPr>
          </a:p>
        </p:txBody>
      </p:sp>
      <p:sp>
        <p:nvSpPr>
          <p:cNvPr id="510008" name="Line 56"/>
          <p:cNvSpPr>
            <a:spLocks noChangeShapeType="1"/>
          </p:cNvSpPr>
          <p:nvPr/>
        </p:nvSpPr>
        <p:spPr bwMode="auto">
          <a:xfrm>
            <a:off x="6561138" y="5399106"/>
            <a:ext cx="347662" cy="3635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0009" name="Line 57"/>
          <p:cNvSpPr>
            <a:spLocks noChangeShapeType="1"/>
          </p:cNvSpPr>
          <p:nvPr/>
        </p:nvSpPr>
        <p:spPr bwMode="auto">
          <a:xfrm flipH="1">
            <a:off x="1871663" y="4687889"/>
            <a:ext cx="146050" cy="3937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10010" name="Text Box 58"/>
          <p:cNvSpPr txBox="1">
            <a:spLocks noChangeArrowheads="1"/>
          </p:cNvSpPr>
          <p:nvPr/>
        </p:nvSpPr>
        <p:spPr bwMode="auto">
          <a:xfrm>
            <a:off x="1757381" y="1041400"/>
            <a:ext cx="59213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9999"/>
                </a:solidFill>
                <a:ea typeface="+mn-ea"/>
                <a:cs typeface="+mn-cs"/>
              </a:rPr>
              <a:t>Phylogenetic Tree</a:t>
            </a:r>
            <a:endParaRPr lang="ru-RU" sz="3200" dirty="0">
              <a:solidFill>
                <a:srgbClr val="00999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370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6" name="Rectangle 26"/>
          <p:cNvSpPr>
            <a:spLocks noChangeArrowheads="1"/>
          </p:cNvSpPr>
          <p:nvPr/>
        </p:nvSpPr>
        <p:spPr bwMode="auto">
          <a:xfrm>
            <a:off x="2801938" y="1466850"/>
            <a:ext cx="1741487" cy="39195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2489" name="Text Box 9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32490" name="Picture 10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41379"/>
            <a:ext cx="985838" cy="736600"/>
          </a:xfrm>
          <a:noFill/>
          <a:ln/>
        </p:spPr>
      </p:pic>
      <p:sp>
        <p:nvSpPr>
          <p:cNvPr id="532493" name="Text Box 13"/>
          <p:cNvSpPr txBox="1">
            <a:spLocks noChangeArrowheads="1"/>
          </p:cNvSpPr>
          <p:nvPr/>
        </p:nvSpPr>
        <p:spPr bwMode="auto">
          <a:xfrm>
            <a:off x="212726" y="1993902"/>
            <a:ext cx="1385984" cy="43021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genome i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892428" y="1595440"/>
            <a:ext cx="1483325" cy="430211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genome 1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2870201" y="2154242"/>
            <a:ext cx="1483325" cy="430211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genome 2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2876551" y="2713040"/>
            <a:ext cx="1483325" cy="43021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genome 3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2898778" y="3286127"/>
            <a:ext cx="187005" cy="43021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                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499" name="Text Box 19"/>
          <p:cNvSpPr txBox="1">
            <a:spLocks noChangeArrowheads="1"/>
          </p:cNvSpPr>
          <p:nvPr/>
        </p:nvSpPr>
        <p:spPr bwMode="auto">
          <a:xfrm>
            <a:off x="2876551" y="3829052"/>
            <a:ext cx="187005" cy="430211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                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2890838" y="4367215"/>
            <a:ext cx="187005" cy="43021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                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2882900" y="4897442"/>
            <a:ext cx="1531712" cy="43021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66"/>
                </a:solidFill>
                <a:ea typeface="+mn-ea"/>
                <a:cs typeface="+mn-cs"/>
              </a:rPr>
              <a:t>genome N</a:t>
            </a:r>
            <a:endParaRPr lang="ru-RU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03" name="Text Box 23"/>
          <p:cNvSpPr txBox="1">
            <a:spLocks noChangeArrowheads="1"/>
          </p:cNvSpPr>
          <p:nvPr/>
        </p:nvSpPr>
        <p:spPr bwMode="auto">
          <a:xfrm>
            <a:off x="2378076" y="5556268"/>
            <a:ext cx="269396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  <a:ea typeface="+mn-ea"/>
                <a:cs typeface="+mn-cs"/>
              </a:rPr>
              <a:t>dataset of N genomes</a:t>
            </a:r>
            <a:endParaRPr lang="ru-RU" sz="2000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2504" name="Text Box 24"/>
          <p:cNvSpPr txBox="1">
            <a:spLocks noChangeArrowheads="1"/>
          </p:cNvSpPr>
          <p:nvPr/>
        </p:nvSpPr>
        <p:spPr bwMode="auto">
          <a:xfrm>
            <a:off x="5505465" y="5510215"/>
            <a:ext cx="1677155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9999"/>
                </a:solidFill>
                <a:ea typeface="+mn-ea"/>
                <a:cs typeface="+mn-cs"/>
              </a:rPr>
              <a:t>superfamily</a:t>
            </a:r>
            <a:endParaRPr lang="ru-RU" sz="2200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2505" name="Text Box 25"/>
          <p:cNvSpPr txBox="1">
            <a:spLocks noChangeArrowheads="1"/>
          </p:cNvSpPr>
          <p:nvPr/>
        </p:nvSpPr>
        <p:spPr bwMode="auto">
          <a:xfrm>
            <a:off x="7832728" y="5516567"/>
            <a:ext cx="689225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9999"/>
                </a:solidFill>
                <a:ea typeface="+mn-ea"/>
                <a:cs typeface="+mn-cs"/>
              </a:rPr>
              <a:t>tree</a:t>
            </a:r>
            <a:endParaRPr lang="ru-RU" sz="220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2507" name="Rectangle 27"/>
          <p:cNvSpPr>
            <a:spLocks noChangeArrowheads="1"/>
          </p:cNvSpPr>
          <p:nvPr/>
        </p:nvSpPr>
        <p:spPr bwMode="auto">
          <a:xfrm>
            <a:off x="5487988" y="1460500"/>
            <a:ext cx="1741487" cy="39195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>
            <a:off x="1747838" y="2219325"/>
            <a:ext cx="941387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09" name="Line 29"/>
          <p:cNvSpPr>
            <a:spLocks noChangeShapeType="1"/>
          </p:cNvSpPr>
          <p:nvPr/>
        </p:nvSpPr>
        <p:spPr bwMode="auto">
          <a:xfrm>
            <a:off x="4608518" y="2170113"/>
            <a:ext cx="7969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0" name="Line 30"/>
          <p:cNvSpPr>
            <a:spLocks noChangeShapeType="1"/>
          </p:cNvSpPr>
          <p:nvPr/>
        </p:nvSpPr>
        <p:spPr bwMode="auto">
          <a:xfrm>
            <a:off x="5611813" y="1655763"/>
            <a:ext cx="13065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1" name="Line 31"/>
          <p:cNvSpPr>
            <a:spLocks noChangeShapeType="1"/>
          </p:cNvSpPr>
          <p:nvPr/>
        </p:nvSpPr>
        <p:spPr bwMode="auto">
          <a:xfrm>
            <a:off x="5611813" y="1816100"/>
            <a:ext cx="1147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2" name="Line 32"/>
          <p:cNvSpPr>
            <a:spLocks noChangeShapeType="1"/>
          </p:cNvSpPr>
          <p:nvPr/>
        </p:nvSpPr>
        <p:spPr bwMode="auto">
          <a:xfrm>
            <a:off x="5611817" y="1728788"/>
            <a:ext cx="9286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3" name="Line 33"/>
          <p:cNvSpPr>
            <a:spLocks noChangeShapeType="1"/>
          </p:cNvSpPr>
          <p:nvPr/>
        </p:nvSpPr>
        <p:spPr bwMode="auto">
          <a:xfrm>
            <a:off x="5597543" y="2178050"/>
            <a:ext cx="124777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4" name="Line 34"/>
          <p:cNvSpPr>
            <a:spLocks noChangeShapeType="1"/>
          </p:cNvSpPr>
          <p:nvPr/>
        </p:nvSpPr>
        <p:spPr bwMode="auto">
          <a:xfrm>
            <a:off x="5597525" y="2279650"/>
            <a:ext cx="1131888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5" name="Line 35"/>
          <p:cNvSpPr>
            <a:spLocks noChangeShapeType="1"/>
          </p:cNvSpPr>
          <p:nvPr/>
        </p:nvSpPr>
        <p:spPr bwMode="auto">
          <a:xfrm>
            <a:off x="5626100" y="2366963"/>
            <a:ext cx="101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6" name="Line 36"/>
          <p:cNvSpPr>
            <a:spLocks noChangeShapeType="1"/>
          </p:cNvSpPr>
          <p:nvPr/>
        </p:nvSpPr>
        <p:spPr bwMode="auto">
          <a:xfrm>
            <a:off x="5568950" y="2744788"/>
            <a:ext cx="1320800" cy="142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7" name="Line 37"/>
          <p:cNvSpPr>
            <a:spLocks noChangeShapeType="1"/>
          </p:cNvSpPr>
          <p:nvPr/>
        </p:nvSpPr>
        <p:spPr bwMode="auto">
          <a:xfrm>
            <a:off x="5568951" y="2874963"/>
            <a:ext cx="1131888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8" name="Line 38"/>
          <p:cNvSpPr>
            <a:spLocks noChangeShapeType="1"/>
          </p:cNvSpPr>
          <p:nvPr/>
        </p:nvSpPr>
        <p:spPr bwMode="auto">
          <a:xfrm>
            <a:off x="5568950" y="2976563"/>
            <a:ext cx="1016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19" name="Line 39"/>
          <p:cNvSpPr>
            <a:spLocks noChangeShapeType="1"/>
          </p:cNvSpPr>
          <p:nvPr/>
        </p:nvSpPr>
        <p:spPr bwMode="auto">
          <a:xfrm>
            <a:off x="5554681" y="3311525"/>
            <a:ext cx="15954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0" name="Line 40"/>
          <p:cNvSpPr>
            <a:spLocks noChangeShapeType="1"/>
          </p:cNvSpPr>
          <p:nvPr/>
        </p:nvSpPr>
        <p:spPr bwMode="auto">
          <a:xfrm>
            <a:off x="5554663" y="3455988"/>
            <a:ext cx="10017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1" name="Line 41"/>
          <p:cNvSpPr>
            <a:spLocks noChangeShapeType="1"/>
          </p:cNvSpPr>
          <p:nvPr/>
        </p:nvSpPr>
        <p:spPr bwMode="auto">
          <a:xfrm>
            <a:off x="5597528" y="3862388"/>
            <a:ext cx="1393825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2" name="Line 42"/>
          <p:cNvSpPr>
            <a:spLocks noChangeShapeType="1"/>
          </p:cNvSpPr>
          <p:nvPr/>
        </p:nvSpPr>
        <p:spPr bwMode="auto">
          <a:xfrm>
            <a:off x="5583238" y="4413250"/>
            <a:ext cx="13208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3" name="Line 43"/>
          <p:cNvSpPr>
            <a:spLocks noChangeShapeType="1"/>
          </p:cNvSpPr>
          <p:nvPr/>
        </p:nvSpPr>
        <p:spPr bwMode="auto">
          <a:xfrm>
            <a:off x="5641993" y="4514850"/>
            <a:ext cx="855663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4" name="Line 44"/>
          <p:cNvSpPr>
            <a:spLocks noChangeShapeType="1"/>
          </p:cNvSpPr>
          <p:nvPr/>
        </p:nvSpPr>
        <p:spPr bwMode="auto">
          <a:xfrm>
            <a:off x="5626100" y="4951413"/>
            <a:ext cx="1393825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6" name="Line 46"/>
          <p:cNvSpPr>
            <a:spLocks noChangeShapeType="1"/>
          </p:cNvSpPr>
          <p:nvPr/>
        </p:nvSpPr>
        <p:spPr bwMode="auto">
          <a:xfrm>
            <a:off x="5641993" y="5022850"/>
            <a:ext cx="1349375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7" name="Line 47"/>
          <p:cNvSpPr>
            <a:spLocks noChangeShapeType="1"/>
          </p:cNvSpPr>
          <p:nvPr/>
        </p:nvSpPr>
        <p:spPr bwMode="auto">
          <a:xfrm>
            <a:off x="5611813" y="5110163"/>
            <a:ext cx="1204912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28" name="Text Box 48"/>
          <p:cNvSpPr txBox="1">
            <a:spLocks noChangeArrowheads="1"/>
          </p:cNvSpPr>
          <p:nvPr/>
        </p:nvSpPr>
        <p:spPr bwMode="auto">
          <a:xfrm>
            <a:off x="1666876" y="2457452"/>
            <a:ext cx="1105060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9999"/>
                </a:solidFill>
                <a:ea typeface="+mn-ea"/>
                <a:cs typeface="+mn-cs"/>
              </a:rPr>
              <a:t>BLAST</a:t>
            </a:r>
            <a:endParaRPr lang="ru-RU" sz="220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2529" name="Text Box 49"/>
          <p:cNvSpPr txBox="1">
            <a:spLocks noChangeArrowheads="1"/>
          </p:cNvSpPr>
          <p:nvPr/>
        </p:nvSpPr>
        <p:spPr bwMode="auto">
          <a:xfrm>
            <a:off x="4646618" y="2332040"/>
            <a:ext cx="640554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9999"/>
                </a:solidFill>
                <a:ea typeface="+mn-ea"/>
                <a:cs typeface="+mn-cs"/>
              </a:rPr>
              <a:t>hits</a:t>
            </a:r>
            <a:endParaRPr lang="ru-RU" sz="220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2531" name="Line 51"/>
          <p:cNvSpPr>
            <a:spLocks noChangeShapeType="1"/>
          </p:cNvSpPr>
          <p:nvPr/>
        </p:nvSpPr>
        <p:spPr bwMode="auto">
          <a:xfrm flipH="1">
            <a:off x="8374063" y="1944688"/>
            <a:ext cx="538162" cy="108902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3" name="Line 53"/>
          <p:cNvSpPr>
            <a:spLocks noChangeShapeType="1"/>
          </p:cNvSpPr>
          <p:nvPr/>
        </p:nvSpPr>
        <p:spPr bwMode="auto">
          <a:xfrm flipH="1">
            <a:off x="8085140" y="3033713"/>
            <a:ext cx="260350" cy="191611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4" name="Line 54"/>
          <p:cNvSpPr>
            <a:spLocks noChangeShapeType="1"/>
          </p:cNvSpPr>
          <p:nvPr/>
        </p:nvSpPr>
        <p:spPr bwMode="auto">
          <a:xfrm flipH="1" flipV="1">
            <a:off x="7605713" y="1843088"/>
            <a:ext cx="711200" cy="1235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5" name="Line 55"/>
          <p:cNvSpPr>
            <a:spLocks noChangeShapeType="1"/>
          </p:cNvSpPr>
          <p:nvPr/>
        </p:nvSpPr>
        <p:spPr bwMode="auto">
          <a:xfrm flipH="1">
            <a:off x="7896225" y="1582756"/>
            <a:ext cx="12700" cy="782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6" name="Line 56"/>
          <p:cNvSpPr>
            <a:spLocks noChangeShapeType="1"/>
          </p:cNvSpPr>
          <p:nvPr/>
        </p:nvSpPr>
        <p:spPr bwMode="auto">
          <a:xfrm>
            <a:off x="8201025" y="4122741"/>
            <a:ext cx="274638" cy="142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7" name="Line 57"/>
          <p:cNvSpPr>
            <a:spLocks noChangeShapeType="1"/>
          </p:cNvSpPr>
          <p:nvPr/>
        </p:nvSpPr>
        <p:spPr bwMode="auto">
          <a:xfrm flipV="1">
            <a:off x="8607425" y="1887539"/>
            <a:ext cx="14288" cy="565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8" name="Line 58"/>
          <p:cNvSpPr>
            <a:spLocks noChangeShapeType="1"/>
          </p:cNvSpPr>
          <p:nvPr/>
        </p:nvSpPr>
        <p:spPr bwMode="auto">
          <a:xfrm>
            <a:off x="7489825" y="2263779"/>
            <a:ext cx="579438" cy="3492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39" name="Line 59"/>
          <p:cNvSpPr>
            <a:spLocks noChangeShapeType="1"/>
          </p:cNvSpPr>
          <p:nvPr/>
        </p:nvSpPr>
        <p:spPr bwMode="auto">
          <a:xfrm flipV="1">
            <a:off x="8562980" y="2336800"/>
            <a:ext cx="349250" cy="319088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0" name="Line 60"/>
          <p:cNvSpPr>
            <a:spLocks noChangeShapeType="1"/>
          </p:cNvSpPr>
          <p:nvPr/>
        </p:nvSpPr>
        <p:spPr bwMode="auto">
          <a:xfrm flipH="1">
            <a:off x="8201025" y="4716463"/>
            <a:ext cx="115888" cy="7413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1" name="Line 61"/>
          <p:cNvSpPr>
            <a:spLocks noChangeShapeType="1"/>
          </p:cNvSpPr>
          <p:nvPr/>
        </p:nvSpPr>
        <p:spPr bwMode="auto">
          <a:xfrm>
            <a:off x="7693025" y="1684356"/>
            <a:ext cx="217488" cy="390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2" name="Line 62"/>
          <p:cNvSpPr>
            <a:spLocks noChangeShapeType="1"/>
          </p:cNvSpPr>
          <p:nvPr/>
        </p:nvSpPr>
        <p:spPr bwMode="auto">
          <a:xfrm flipH="1">
            <a:off x="7866081" y="4529156"/>
            <a:ext cx="261937" cy="390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3" name="Line 63"/>
          <p:cNvSpPr>
            <a:spLocks noChangeShapeType="1"/>
          </p:cNvSpPr>
          <p:nvPr/>
        </p:nvSpPr>
        <p:spPr bwMode="auto">
          <a:xfrm flipH="1">
            <a:off x="7693043" y="3744913"/>
            <a:ext cx="536575" cy="98742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4" name="Line 64"/>
          <p:cNvSpPr>
            <a:spLocks noChangeShapeType="1"/>
          </p:cNvSpPr>
          <p:nvPr/>
        </p:nvSpPr>
        <p:spPr bwMode="auto">
          <a:xfrm flipV="1">
            <a:off x="8505843" y="2743218"/>
            <a:ext cx="638175" cy="28575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5" name="Line 65"/>
          <p:cNvSpPr>
            <a:spLocks noChangeShapeType="1"/>
          </p:cNvSpPr>
          <p:nvPr/>
        </p:nvSpPr>
        <p:spPr bwMode="auto">
          <a:xfrm>
            <a:off x="8156575" y="1887540"/>
            <a:ext cx="0" cy="9001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6" name="Line 66"/>
          <p:cNvSpPr>
            <a:spLocks noChangeShapeType="1"/>
          </p:cNvSpPr>
          <p:nvPr/>
        </p:nvSpPr>
        <p:spPr bwMode="auto">
          <a:xfrm flipH="1">
            <a:off x="7591425" y="4122756"/>
            <a:ext cx="420688" cy="274637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7" name="Line 67"/>
          <p:cNvSpPr>
            <a:spLocks noChangeShapeType="1"/>
          </p:cNvSpPr>
          <p:nvPr/>
        </p:nvSpPr>
        <p:spPr bwMode="auto">
          <a:xfrm>
            <a:off x="8796338" y="2757506"/>
            <a:ext cx="144462" cy="363537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2548" name="Line 68"/>
          <p:cNvSpPr>
            <a:spLocks noChangeShapeType="1"/>
          </p:cNvSpPr>
          <p:nvPr/>
        </p:nvSpPr>
        <p:spPr bwMode="auto">
          <a:xfrm flipH="1">
            <a:off x="8170863" y="1828818"/>
            <a:ext cx="101600" cy="392113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09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37605" name="Picture 5" descr="BranchCluste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52563" y="1265238"/>
            <a:ext cx="6559550" cy="4806950"/>
          </a:xfrm>
          <a:noFill/>
          <a:ln/>
        </p:spPr>
      </p:pic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37614" name="Picture 14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7493" y="877906"/>
            <a:ext cx="1109663" cy="8286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20726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sites versus branches</a:t>
            </a: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42900" y="838204"/>
            <a:ext cx="8458200" cy="30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You can determine omega for the whole dataset; however, usually not all sites in a sequence are under selection all the time. </a:t>
            </a:r>
          </a:p>
          <a:p>
            <a:pPr eaLnBrk="1" hangingPunct="1"/>
            <a:endParaRPr lang="en-US" b="1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PAML (and other programs) allow to either determine omega for each site over the whole tree,                          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or determine omega for each branch for the whole sequence,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                    .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667000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7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65133" y="4384677"/>
            <a:ext cx="8169275" cy="19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It would be great to do both, i.e., conclude codon 176 in the vacuolar ATPases was under positive selection during the evolution of modern humans – alas, a single site does not provide much statistics ….</a:t>
            </a:r>
          </a:p>
          <a:p>
            <a:pPr eaLnBrk="1" hangingPunct="1"/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09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38635" name="Picture 11" descr="fam23_Integration-h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21293" y="2763856"/>
            <a:ext cx="3152775" cy="2809875"/>
          </a:xfrm>
          <a:noFill/>
          <a:ln/>
        </p:spPr>
      </p:pic>
      <p:pic>
        <p:nvPicPr>
          <p:cNvPr id="538637" name="Picture 13" descr="fam101_penicillin-species-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2775" y="3067050"/>
            <a:ext cx="2703513" cy="1981200"/>
          </a:xfrm>
          <a:noFill/>
          <a:ln/>
        </p:spPr>
      </p:pic>
      <p:sp>
        <p:nvSpPr>
          <p:cNvPr id="538640" name="Text Box 16"/>
          <p:cNvSpPr txBox="1">
            <a:spLocks noChangeArrowheads="1"/>
          </p:cNvSpPr>
          <p:nvPr/>
        </p:nvSpPr>
        <p:spPr bwMode="auto">
          <a:xfrm>
            <a:off x="18" y="1852616"/>
            <a:ext cx="4411663" cy="338469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  <a:t>Superfamily of penicillin-binding protein</a:t>
            </a:r>
            <a:endParaRPr lang="ru-RU" sz="16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8641" name="Line 17"/>
          <p:cNvSpPr>
            <a:spLocks noChangeShapeType="1"/>
          </p:cNvSpPr>
          <p:nvPr/>
        </p:nvSpPr>
        <p:spPr bwMode="auto">
          <a:xfrm>
            <a:off x="4470418" y="2133600"/>
            <a:ext cx="42863" cy="4724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38642" name="Text Box 18"/>
          <p:cNvSpPr txBox="1">
            <a:spLocks noChangeArrowheads="1"/>
          </p:cNvSpPr>
          <p:nvPr/>
        </p:nvSpPr>
        <p:spPr bwMode="auto">
          <a:xfrm>
            <a:off x="4514850" y="1843091"/>
            <a:ext cx="4629150" cy="338469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  <a:t>Superfamily of DNA-binding protein</a:t>
            </a:r>
            <a:endParaRPr lang="ru-RU" sz="16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8643" name="Text Box 19"/>
          <p:cNvSpPr txBox="1">
            <a:spLocks noChangeArrowheads="1"/>
          </p:cNvSpPr>
          <p:nvPr/>
        </p:nvSpPr>
        <p:spPr bwMode="auto">
          <a:xfrm>
            <a:off x="609604" y="2428886"/>
            <a:ext cx="3744913" cy="3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b="1" i="1" dirty="0">
                <a:solidFill>
                  <a:srgbClr val="009999"/>
                </a:solidFill>
                <a:ea typeface="+mn-ea"/>
                <a:cs typeface="+mn-cs"/>
              </a:rPr>
              <a:t>13 gamma </a:t>
            </a:r>
            <a:r>
              <a:rPr lang="en-US" sz="1600" b="1" i="1" dirty="0" err="1">
                <a:solidFill>
                  <a:srgbClr val="009999"/>
                </a:solidFill>
                <a:ea typeface="+mn-ea"/>
                <a:cs typeface="+mn-cs"/>
              </a:rPr>
              <a:t>proteo</a:t>
            </a:r>
            <a:r>
              <a:rPr lang="en-US" sz="1600" b="1" i="1" dirty="0">
                <a:solidFill>
                  <a:srgbClr val="009999"/>
                </a:solidFill>
                <a:ea typeface="+mn-ea"/>
                <a:cs typeface="+mn-cs"/>
              </a:rPr>
              <a:t> bacteria</a:t>
            </a:r>
            <a:endParaRPr lang="ru-RU" sz="1600" b="1" i="1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sp>
        <p:nvSpPr>
          <p:cNvPr id="538644" name="Text Box 20"/>
          <p:cNvSpPr txBox="1">
            <a:spLocks noChangeArrowheads="1"/>
          </p:cNvSpPr>
          <p:nvPr/>
        </p:nvSpPr>
        <p:spPr bwMode="auto">
          <a:xfrm>
            <a:off x="0" y="1008065"/>
            <a:ext cx="9144000" cy="43086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Root positions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8646" name="Text Box 22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5187953" y="2363801"/>
            <a:ext cx="3744913" cy="3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b="1" i="1" dirty="0">
                <a:solidFill>
                  <a:srgbClr val="009999"/>
                </a:solidFill>
                <a:ea typeface="+mn-ea"/>
                <a:cs typeface="+mn-cs"/>
              </a:rPr>
              <a:t>13 gamma </a:t>
            </a:r>
            <a:r>
              <a:rPr lang="en-US" sz="1600" b="1" i="1" dirty="0" err="1">
                <a:solidFill>
                  <a:srgbClr val="009999"/>
                </a:solidFill>
                <a:ea typeface="+mn-ea"/>
                <a:cs typeface="+mn-cs"/>
              </a:rPr>
              <a:t>proteo</a:t>
            </a:r>
            <a:r>
              <a:rPr lang="en-US" sz="1600" b="1" i="1" dirty="0">
                <a:solidFill>
                  <a:srgbClr val="009999"/>
                </a:solidFill>
                <a:ea typeface="+mn-ea"/>
                <a:cs typeface="+mn-cs"/>
              </a:rPr>
              <a:t> bacteria</a:t>
            </a:r>
            <a:endParaRPr lang="ru-RU" sz="1600" b="1" i="1" dirty="0">
              <a:solidFill>
                <a:srgbClr val="009999"/>
              </a:solidFill>
              <a:ea typeface="+mn-ea"/>
              <a:cs typeface="+mn-cs"/>
            </a:endParaRPr>
          </a:p>
        </p:txBody>
      </p:sp>
      <p:pic>
        <p:nvPicPr>
          <p:cNvPr id="538648" name="Picture 24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918450" y="5721351"/>
            <a:ext cx="1036638" cy="7747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90029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40681" name="Text Box 9"/>
          <p:cNvSpPr txBox="1">
            <a:spLocks noChangeArrowheads="1"/>
          </p:cNvSpPr>
          <p:nvPr/>
        </p:nvSpPr>
        <p:spPr bwMode="auto">
          <a:xfrm>
            <a:off x="0" y="1558931"/>
            <a:ext cx="9144000" cy="40001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Comparison of the best BLAST hit method and </a:t>
            </a:r>
            <a:r>
              <a:rPr lang="en-US" sz="20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r>
              <a:rPr lang="ru-RU" sz="20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40876" name="Group 204"/>
          <p:cNvGraphicFramePr>
            <a:graphicFrameLocks noGrp="1"/>
          </p:cNvGraphicFramePr>
          <p:nvPr>
            <p:ph/>
          </p:nvPr>
        </p:nvGraphicFramePr>
        <p:xfrm>
          <a:off x="846138" y="3001963"/>
          <a:ext cx="7845425" cy="2035175"/>
        </p:xfrm>
        <a:graphic>
          <a:graphicData uri="http://schemas.openxmlformats.org/drawingml/2006/table">
            <a:tbl>
              <a:tblPr/>
              <a:tblGrid>
                <a:gridCol w="1770062"/>
                <a:gridCol w="1919288"/>
                <a:gridCol w="4156075"/>
              </a:tblGrid>
              <a:tr h="4064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Number of taxa -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A: Archaea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B: Bacteria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Number of selected families: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Reciprocal best BLAST hit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BranchClust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2A 2B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80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414 (all complete)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13B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236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409 (263 complete,  409 with n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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8 )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" charset="0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16B 14A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126 (60 complete, 126 with n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  <a:sym typeface="Symbol" charset="2"/>
                        </a:rPr>
                        <a:t>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" charset="0"/>
                          <a:ea typeface="Times New Roman" charset="0"/>
                          <a:cs typeface="Times New Roman" charset="0"/>
                        </a:rPr>
                        <a:t>24).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" charset="0"/>
                        <a:ea typeface="Times New Roman" charset="0"/>
                        <a:cs typeface="Times New Roman" charset="0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0877" name="Text Box 205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40882" name="Picture 210" descr="bi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6388" y="5710238"/>
            <a:ext cx="1042987" cy="77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9867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0" y="1008065"/>
            <a:ext cx="9144000" cy="39687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ATP-synthases: Examples of Clustering</a:t>
            </a:r>
            <a:endParaRPr lang="ru-RU" sz="20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43773" name="Picture 29" descr="ATP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380" y="2079643"/>
            <a:ext cx="3067050" cy="1685925"/>
          </a:xfrm>
          <a:noFill/>
          <a:ln/>
        </p:spPr>
      </p:pic>
      <p:pic>
        <p:nvPicPr>
          <p:cNvPr id="543775" name="Picture 31" descr="ATP_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03251" y="4564063"/>
            <a:ext cx="2782888" cy="1981200"/>
          </a:xfrm>
          <a:noFill/>
          <a:ln/>
        </p:spPr>
      </p:pic>
      <p:pic>
        <p:nvPicPr>
          <p:cNvPr id="543778" name="Picture 34" descr="ATP_3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045075" y="2141556"/>
            <a:ext cx="3557588" cy="4332287"/>
          </a:xfrm>
          <a:noFill/>
          <a:ln/>
        </p:spPr>
      </p:pic>
      <p:sp>
        <p:nvSpPr>
          <p:cNvPr id="543781" name="Text Box 37"/>
          <p:cNvSpPr txBox="1">
            <a:spLocks noChangeArrowheads="1"/>
          </p:cNvSpPr>
          <p:nvPr/>
        </p:nvSpPr>
        <p:spPr bwMode="auto">
          <a:xfrm>
            <a:off x="4" y="1590685"/>
            <a:ext cx="4214813" cy="36923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a typeface="+mn-ea"/>
                <a:cs typeface="+mn-cs"/>
              </a:rPr>
              <a:t>13 gamma </a:t>
            </a:r>
            <a:r>
              <a:rPr lang="en-US" sz="1800" b="1" dirty="0" err="1">
                <a:solidFill>
                  <a:srgbClr val="FFFFFF"/>
                </a:solidFill>
                <a:ea typeface="+mn-ea"/>
                <a:cs typeface="+mn-cs"/>
              </a:rPr>
              <a:t>proteobacteria</a:t>
            </a:r>
            <a:endParaRPr lang="ru-RU" sz="18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43782" name="Text Box 38"/>
          <p:cNvSpPr txBox="1">
            <a:spLocks noChangeArrowheads="1"/>
          </p:cNvSpPr>
          <p:nvPr/>
        </p:nvSpPr>
        <p:spPr bwMode="auto">
          <a:xfrm>
            <a:off x="4" y="4006855"/>
            <a:ext cx="4214813" cy="36923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a typeface="+mn-ea"/>
                <a:cs typeface="+mn-cs"/>
              </a:rPr>
              <a:t>30 </a:t>
            </a:r>
            <a:r>
              <a:rPr lang="en-US" sz="1800" b="1" dirty="0" err="1">
                <a:solidFill>
                  <a:srgbClr val="FFFFFF"/>
                </a:solidFill>
                <a:ea typeface="+mn-ea"/>
                <a:cs typeface="+mn-cs"/>
              </a:rPr>
              <a:t>taxa</a:t>
            </a:r>
            <a:r>
              <a:rPr lang="en-US" sz="1800" b="1" dirty="0">
                <a:solidFill>
                  <a:srgbClr val="FFFFFF"/>
                </a:solidFill>
                <a:ea typeface="+mn-ea"/>
                <a:cs typeface="+mn-cs"/>
              </a:rPr>
              <a:t>: 16 bacteria and 14 </a:t>
            </a:r>
            <a:r>
              <a:rPr lang="en-US" sz="1800" b="1" dirty="0" err="1">
                <a:solidFill>
                  <a:srgbClr val="FFFFFF"/>
                </a:solidFill>
                <a:ea typeface="+mn-ea"/>
                <a:cs typeface="+mn-cs"/>
              </a:rPr>
              <a:t>archaea</a:t>
            </a:r>
            <a:endParaRPr lang="ru-RU" sz="18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43783" name="Text Box 39"/>
          <p:cNvSpPr txBox="1">
            <a:spLocks noChangeArrowheads="1"/>
          </p:cNvSpPr>
          <p:nvPr/>
        </p:nvSpPr>
        <p:spPr bwMode="auto">
          <a:xfrm>
            <a:off x="4929189" y="1584333"/>
            <a:ext cx="4214812" cy="36923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a typeface="+mn-ea"/>
                <a:cs typeface="+mn-cs"/>
              </a:rPr>
              <a:t>317 bacteria and </a:t>
            </a:r>
            <a:r>
              <a:rPr lang="en-US" sz="1800" b="1" dirty="0" err="1">
                <a:solidFill>
                  <a:srgbClr val="FFFFFF"/>
                </a:solidFill>
                <a:ea typeface="+mn-ea"/>
                <a:cs typeface="+mn-cs"/>
              </a:rPr>
              <a:t>archaea</a:t>
            </a:r>
            <a:endParaRPr lang="ru-RU" sz="18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43784" name="Text Box 40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43788" name="Picture 44" descr="bio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6117" y="5848350"/>
            <a:ext cx="877887" cy="65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606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0" y="1008071"/>
            <a:ext cx="9144000" cy="400013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Typical Superfamily for 30 </a:t>
            </a:r>
            <a:r>
              <a:rPr lang="en-US" sz="2000" dirty="0" err="1">
                <a:solidFill>
                  <a:srgbClr val="FFFFFF"/>
                </a:solidFill>
                <a:ea typeface="+mn-ea"/>
                <a:cs typeface="+mn-cs"/>
              </a:rPr>
              <a:t>taxa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 (16 bacteria and 14 </a:t>
            </a:r>
            <a:r>
              <a:rPr lang="en-US" sz="2000" dirty="0" err="1">
                <a:solidFill>
                  <a:srgbClr val="FFFFFF"/>
                </a:solidFill>
                <a:ea typeface="+mn-ea"/>
                <a:cs typeface="+mn-cs"/>
              </a:rPr>
              <a:t>archaea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)</a:t>
            </a:r>
            <a:endParaRPr lang="ru-RU" sz="20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82667" name="Picture 11" descr="bi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6117" y="5848350"/>
            <a:ext cx="877887" cy="655638"/>
          </a:xfrm>
          <a:prstGeom prst="rect">
            <a:avLst/>
          </a:prstGeom>
          <a:noFill/>
        </p:spPr>
      </p:pic>
      <p:pic>
        <p:nvPicPr>
          <p:cNvPr id="582671" name="Picture 15" descr="fam_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6888" y="1643063"/>
            <a:ext cx="2849562" cy="4743450"/>
          </a:xfrm>
          <a:noFill/>
          <a:ln/>
        </p:spPr>
      </p:pic>
      <p:pic>
        <p:nvPicPr>
          <p:cNvPr id="582673" name="Picture 17" descr="Th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771900" y="2085978"/>
            <a:ext cx="5137150" cy="2917825"/>
          </a:xfrm>
          <a:noFill/>
          <a:ln/>
        </p:spPr>
      </p:pic>
      <p:sp>
        <p:nvSpPr>
          <p:cNvPr id="582676" name="Line 20"/>
          <p:cNvSpPr>
            <a:spLocks noChangeShapeType="1"/>
          </p:cNvSpPr>
          <p:nvPr/>
        </p:nvSpPr>
        <p:spPr bwMode="auto">
          <a:xfrm>
            <a:off x="3019443" y="2205038"/>
            <a:ext cx="638175" cy="39211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82677" name="Text Box 21"/>
          <p:cNvSpPr txBox="1">
            <a:spLocks noChangeArrowheads="1"/>
          </p:cNvSpPr>
          <p:nvPr/>
        </p:nvSpPr>
        <p:spPr bwMode="auto">
          <a:xfrm>
            <a:off x="1993907" y="2236798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59:30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82678" name="Text Box 22"/>
          <p:cNvSpPr txBox="1">
            <a:spLocks noChangeArrowheads="1"/>
          </p:cNvSpPr>
          <p:nvPr/>
        </p:nvSpPr>
        <p:spPr bwMode="auto">
          <a:xfrm>
            <a:off x="2432057" y="2960698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33:19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82679" name="Text Box 23"/>
          <p:cNvSpPr txBox="1">
            <a:spLocks noChangeArrowheads="1"/>
          </p:cNvSpPr>
          <p:nvPr/>
        </p:nvSpPr>
        <p:spPr bwMode="auto">
          <a:xfrm>
            <a:off x="1793887" y="3760798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53:26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82681" name="Text Box 25"/>
          <p:cNvSpPr txBox="1">
            <a:spLocks noChangeArrowheads="1"/>
          </p:cNvSpPr>
          <p:nvPr/>
        </p:nvSpPr>
        <p:spPr bwMode="auto">
          <a:xfrm>
            <a:off x="2413007" y="4741873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55:21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82683" name="Text Box 27"/>
          <p:cNvSpPr txBox="1">
            <a:spLocks noChangeArrowheads="1"/>
          </p:cNvSpPr>
          <p:nvPr/>
        </p:nvSpPr>
        <p:spPr bwMode="auto">
          <a:xfrm>
            <a:off x="2593986" y="5046673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37:19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82687" name="Text Box 31"/>
          <p:cNvSpPr txBox="1">
            <a:spLocks noChangeArrowheads="1"/>
          </p:cNvSpPr>
          <p:nvPr/>
        </p:nvSpPr>
        <p:spPr bwMode="auto">
          <a:xfrm>
            <a:off x="2165357" y="5951548"/>
            <a:ext cx="77465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+mn-ea"/>
                <a:cs typeface="+mn-cs"/>
              </a:rPr>
              <a:t>36:21</a:t>
            </a:r>
            <a:endParaRPr lang="ru-RU" sz="1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45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8083" name="Text Box 3"/>
          <p:cNvSpPr txBox="1">
            <a:spLocks noChangeArrowheads="1"/>
          </p:cNvSpPr>
          <p:nvPr/>
        </p:nvSpPr>
        <p:spPr bwMode="auto">
          <a:xfrm>
            <a:off x="0" y="1008065"/>
            <a:ext cx="9144000" cy="43086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Data Flow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58085" name="Picture 5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107381" y="5765804"/>
            <a:ext cx="1036637" cy="774700"/>
          </a:xfrm>
          <a:noFill/>
          <a:ln/>
        </p:spPr>
      </p:pic>
      <p:sp>
        <p:nvSpPr>
          <p:cNvPr id="558095" name="Text Box 15"/>
          <p:cNvSpPr txBox="1">
            <a:spLocks noChangeArrowheads="1"/>
          </p:cNvSpPr>
          <p:nvPr/>
        </p:nvSpPr>
        <p:spPr bwMode="auto">
          <a:xfrm>
            <a:off x="301625" y="1654176"/>
            <a:ext cx="3706813" cy="742442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Download </a:t>
            </a:r>
            <a:r>
              <a:rPr lang="en-US" sz="1400" dirty="0" err="1">
                <a:solidFill>
                  <a:srgbClr val="003399"/>
                </a:solidFill>
                <a:ea typeface="+mn-ea"/>
                <a:cs typeface="+mn-cs"/>
              </a:rPr>
              <a:t>n</a:t>
            </a:r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 complete genomes (</a:t>
            </a:r>
            <a:r>
              <a:rPr lang="ru-RU" sz="1400" dirty="0">
                <a:solidFill>
                  <a:srgbClr val="003399"/>
                </a:solidFill>
                <a:ea typeface="+mn-ea"/>
                <a:cs typeface="+mn-cs"/>
              </a:rPr>
              <a:t>ftp://ftp.ncbi.nlm.nih.gov/genomes/Bacteria</a:t>
            </a:r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)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In </a:t>
            </a:r>
            <a:r>
              <a:rPr lang="en-US" sz="1400" dirty="0" err="1">
                <a:solidFill>
                  <a:srgbClr val="003399"/>
                </a:solidFill>
                <a:ea typeface="+mn-ea"/>
                <a:cs typeface="+mn-cs"/>
              </a:rPr>
              <a:t>fasta</a:t>
            </a:r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 format (*.</a:t>
            </a:r>
            <a:r>
              <a:rPr lang="en-US" sz="1400" dirty="0" err="1">
                <a:solidFill>
                  <a:srgbClr val="003399"/>
                </a:solidFill>
                <a:ea typeface="+mn-ea"/>
                <a:cs typeface="+mn-cs"/>
              </a:rPr>
              <a:t>faa</a:t>
            </a:r>
            <a:r>
              <a:rPr lang="en-US" sz="1400" dirty="0">
                <a:solidFill>
                  <a:srgbClr val="003399"/>
                </a:solidFill>
                <a:ea typeface="+mn-ea"/>
                <a:cs typeface="+mn-cs"/>
              </a:rPr>
              <a:t>)</a:t>
            </a:r>
            <a:endParaRPr lang="ru-RU" sz="14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096" name="Text Box 16"/>
          <p:cNvSpPr txBox="1">
            <a:spLocks noChangeArrowheads="1"/>
          </p:cNvSpPr>
          <p:nvPr/>
        </p:nvSpPr>
        <p:spPr bwMode="auto">
          <a:xfrm>
            <a:off x="304800" y="2809886"/>
            <a:ext cx="3625850" cy="338457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Put all </a:t>
            </a:r>
            <a:r>
              <a:rPr lang="en-US" sz="1600" i="1" dirty="0" err="1">
                <a:solidFill>
                  <a:srgbClr val="003399"/>
                </a:solidFill>
                <a:ea typeface="+mn-ea"/>
                <a:cs typeface="+mn-cs"/>
              </a:rPr>
              <a:t>n</a:t>
            </a:r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 genomes in one database</a:t>
            </a:r>
            <a:endParaRPr lang="ru-RU" sz="16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097" name="Text Box 17"/>
          <p:cNvSpPr txBox="1">
            <a:spLocks noChangeArrowheads="1"/>
          </p:cNvSpPr>
          <p:nvPr/>
        </p:nvSpPr>
        <p:spPr bwMode="auto">
          <a:xfrm>
            <a:off x="328617" y="3584585"/>
            <a:ext cx="3582987" cy="579501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Search all ORF against database, consisting of </a:t>
            </a:r>
            <a:r>
              <a:rPr lang="en-US" sz="1600" dirty="0" err="1">
                <a:solidFill>
                  <a:srgbClr val="003399"/>
                </a:solidFill>
                <a:ea typeface="+mn-ea"/>
                <a:cs typeface="+mn-cs"/>
              </a:rPr>
              <a:t>n</a:t>
            </a:r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 genomes</a:t>
            </a:r>
            <a:endParaRPr lang="ru-RU" sz="16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098" name="Line 18"/>
          <p:cNvSpPr>
            <a:spLocks noChangeShapeType="1"/>
          </p:cNvSpPr>
          <p:nvPr/>
        </p:nvSpPr>
        <p:spPr bwMode="auto">
          <a:xfrm flipH="1">
            <a:off x="2090756" y="2454275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02" name="Text Box 22"/>
          <p:cNvSpPr txBox="1">
            <a:spLocks noChangeArrowheads="1"/>
          </p:cNvSpPr>
          <p:nvPr/>
        </p:nvSpPr>
        <p:spPr bwMode="auto">
          <a:xfrm>
            <a:off x="334967" y="4644191"/>
            <a:ext cx="3582987" cy="1068323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Parse BLAST-output with the requirement that all members of a superfamily should have an E-value better than a cut-off</a:t>
            </a:r>
            <a:endParaRPr lang="ru-RU" sz="16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103" name="Line 23"/>
          <p:cNvSpPr>
            <a:spLocks noChangeShapeType="1"/>
          </p:cNvSpPr>
          <p:nvPr/>
        </p:nvSpPr>
        <p:spPr bwMode="auto">
          <a:xfrm flipH="1">
            <a:off x="2100281" y="3206750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04" name="Line 24"/>
          <p:cNvSpPr>
            <a:spLocks noChangeShapeType="1"/>
          </p:cNvSpPr>
          <p:nvPr/>
        </p:nvSpPr>
        <p:spPr bwMode="auto">
          <a:xfrm flipH="1">
            <a:off x="2090756" y="4285414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05" name="Line 25"/>
          <p:cNvSpPr>
            <a:spLocks noChangeShapeType="1"/>
          </p:cNvSpPr>
          <p:nvPr/>
        </p:nvSpPr>
        <p:spPr bwMode="auto">
          <a:xfrm flipH="1">
            <a:off x="2082818" y="5664200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06" name="Text Box 26"/>
          <p:cNvSpPr txBox="1">
            <a:spLocks noChangeArrowheads="1"/>
          </p:cNvSpPr>
          <p:nvPr/>
        </p:nvSpPr>
        <p:spPr bwMode="auto">
          <a:xfrm>
            <a:off x="357189" y="6015055"/>
            <a:ext cx="3516312" cy="400097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solidFill>
                  <a:srgbClr val="003399"/>
                </a:solidFill>
                <a:ea typeface="+mn-ea"/>
                <a:cs typeface="+mn-cs"/>
              </a:rPr>
              <a:t>Superfamilies</a:t>
            </a:r>
            <a:endParaRPr lang="ru-RU" sz="20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cxnSp>
        <p:nvCxnSpPr>
          <p:cNvPr id="558107" name="AutoShape 27"/>
          <p:cNvCxnSpPr>
            <a:cxnSpLocks noChangeShapeType="1"/>
            <a:stCxn id="558106" idx="3"/>
            <a:endCxn id="558108" idx="1"/>
          </p:cNvCxnSpPr>
          <p:nvPr/>
        </p:nvCxnSpPr>
        <p:spPr bwMode="auto">
          <a:xfrm flipV="1">
            <a:off x="3873501" y="1832447"/>
            <a:ext cx="1390650" cy="438264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58108" name="Text Box 28"/>
          <p:cNvSpPr txBox="1">
            <a:spLocks noChangeArrowheads="1"/>
          </p:cNvSpPr>
          <p:nvPr/>
        </p:nvSpPr>
        <p:spPr bwMode="auto">
          <a:xfrm>
            <a:off x="5264151" y="1647829"/>
            <a:ext cx="3354388" cy="369235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3399"/>
                </a:solidFill>
                <a:ea typeface="+mn-ea"/>
                <a:cs typeface="+mn-cs"/>
              </a:rPr>
              <a:t>Align with </a:t>
            </a:r>
            <a:r>
              <a:rPr lang="en-US" sz="1800" dirty="0" err="1">
                <a:solidFill>
                  <a:srgbClr val="003399"/>
                </a:solidFill>
                <a:ea typeface="+mn-ea"/>
                <a:cs typeface="+mn-cs"/>
              </a:rPr>
              <a:t>ClustalW</a:t>
            </a:r>
            <a:endParaRPr lang="ru-RU" sz="18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110" name="Text Box 30"/>
          <p:cNvSpPr txBox="1">
            <a:spLocks noChangeArrowheads="1"/>
          </p:cNvSpPr>
          <p:nvPr/>
        </p:nvSpPr>
        <p:spPr bwMode="auto">
          <a:xfrm>
            <a:off x="5280043" y="2425705"/>
            <a:ext cx="3394075" cy="823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Reconstruct superfamily tree</a:t>
            </a:r>
          </a:p>
          <a:p>
            <a:pPr algn="ctr"/>
            <a:r>
              <a:rPr lang="en-US" sz="1600" dirty="0" err="1">
                <a:solidFill>
                  <a:srgbClr val="003399"/>
                </a:solidFill>
                <a:ea typeface="+mn-ea"/>
                <a:cs typeface="+mn-cs"/>
              </a:rPr>
              <a:t>ClustalW</a:t>
            </a:r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 –quick distance method</a:t>
            </a:r>
          </a:p>
          <a:p>
            <a:pPr algn="ctr"/>
            <a:r>
              <a:rPr lang="en-US" sz="1600" dirty="0" err="1">
                <a:solidFill>
                  <a:srgbClr val="003399"/>
                </a:solidFill>
                <a:ea typeface="+mn-ea"/>
                <a:cs typeface="+mn-cs"/>
              </a:rPr>
              <a:t>Phyml</a:t>
            </a:r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 – Maximum Likelihood</a:t>
            </a:r>
            <a:endParaRPr lang="ru-RU" sz="16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111" name="Text Box 31"/>
          <p:cNvSpPr txBox="1">
            <a:spLocks noChangeArrowheads="1"/>
          </p:cNvSpPr>
          <p:nvPr/>
        </p:nvSpPr>
        <p:spPr bwMode="auto">
          <a:xfrm>
            <a:off x="5332418" y="3694123"/>
            <a:ext cx="3362325" cy="338457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Parse with </a:t>
            </a:r>
            <a:r>
              <a:rPr lang="en-US" sz="1600" dirty="0" err="1">
                <a:solidFill>
                  <a:srgbClr val="003399"/>
                </a:solidFill>
                <a:ea typeface="+mn-ea"/>
                <a:cs typeface="+mn-cs"/>
              </a:rPr>
              <a:t>BranchClust</a:t>
            </a:r>
            <a:endParaRPr lang="ru-RU" sz="160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113" name="Line 33"/>
          <p:cNvSpPr>
            <a:spLocks noChangeShapeType="1"/>
          </p:cNvSpPr>
          <p:nvPr/>
        </p:nvSpPr>
        <p:spPr bwMode="auto">
          <a:xfrm flipH="1">
            <a:off x="6908818" y="2057400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14" name="Line 34"/>
          <p:cNvSpPr>
            <a:spLocks noChangeShapeType="1"/>
          </p:cNvSpPr>
          <p:nvPr/>
        </p:nvSpPr>
        <p:spPr bwMode="auto">
          <a:xfrm flipH="1">
            <a:off x="6886593" y="3298825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  <p:sp>
        <p:nvSpPr>
          <p:cNvPr id="558115" name="Text Box 35"/>
          <p:cNvSpPr txBox="1">
            <a:spLocks noChangeArrowheads="1"/>
          </p:cNvSpPr>
          <p:nvPr/>
        </p:nvSpPr>
        <p:spPr bwMode="auto">
          <a:xfrm>
            <a:off x="5349893" y="4448180"/>
            <a:ext cx="3330575" cy="430865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003399"/>
                </a:solidFill>
                <a:ea typeface="+mn-ea"/>
                <a:cs typeface="+mn-cs"/>
              </a:rPr>
              <a:t>Gene families</a:t>
            </a:r>
            <a:endParaRPr lang="ru-RU" sz="2200">
              <a:solidFill>
                <a:srgbClr val="003399"/>
              </a:solidFill>
              <a:ea typeface="+mn-ea"/>
              <a:cs typeface="+mn-cs"/>
            </a:endParaRPr>
          </a:p>
        </p:txBody>
      </p:sp>
      <p:sp>
        <p:nvSpPr>
          <p:cNvPr id="558116" name="Line 36"/>
          <p:cNvSpPr>
            <a:spLocks noChangeShapeType="1"/>
          </p:cNvSpPr>
          <p:nvPr/>
        </p:nvSpPr>
        <p:spPr bwMode="auto">
          <a:xfrm flipH="1">
            <a:off x="6908818" y="4089400"/>
            <a:ext cx="3175" cy="32385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lIns="91248" tIns="45625" rIns="91248" bIns="45625">
            <a:prstTxWarp prst="textNoShape">
              <a:avLst/>
            </a:prstTxWarp>
          </a:bodyPr>
          <a:lstStyle/>
          <a:p>
            <a:endParaRPr lang="en-US" sz="2200">
              <a:solidFill>
                <a:srgbClr val="FFFF66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98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0" y="0"/>
            <a:ext cx="9144000" cy="7953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ea typeface="+mn-ea"/>
                <a:cs typeface="+mn-cs"/>
              </a:rPr>
              <a:t>BranchClust</a:t>
            </a:r>
            <a:r>
              <a:rPr lang="en-US" sz="4400" dirty="0">
                <a:solidFill>
                  <a:srgbClr val="FFFFFF"/>
                </a:solidFill>
                <a:ea typeface="+mn-ea"/>
                <a:cs typeface="+mn-cs"/>
              </a:rPr>
              <a:t> Algorithm</a:t>
            </a:r>
            <a:endParaRPr lang="ru-RU" sz="44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0" y="1008065"/>
            <a:ext cx="9144000" cy="430865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ea typeface="+mn-ea"/>
                <a:cs typeface="+mn-cs"/>
              </a:rPr>
              <a:t>Implementation and Usage</a:t>
            </a:r>
            <a:endParaRPr lang="ru-RU" sz="2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0" y="6583381"/>
            <a:ext cx="9144000" cy="2746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200" b="1" i="1" dirty="0" err="1">
                <a:solidFill>
                  <a:srgbClr val="FFFFFF"/>
                </a:solidFill>
                <a:ea typeface="+mn-ea"/>
                <a:cs typeface="+mn-cs"/>
              </a:rPr>
              <a:t>www.bioinformatics.org/branchclust</a:t>
            </a:r>
            <a:endParaRPr lang="ru-RU" sz="1200" b="1" i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57068" name="Picture 12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107381" y="5765804"/>
            <a:ext cx="1036637" cy="774700"/>
          </a:xfrm>
          <a:noFill/>
          <a:ln/>
        </p:spPr>
      </p:pic>
      <p:sp>
        <p:nvSpPr>
          <p:cNvPr id="557071" name="Text Box 15"/>
          <p:cNvSpPr txBox="1">
            <a:spLocks noChangeArrowheads="1"/>
          </p:cNvSpPr>
          <p:nvPr/>
        </p:nvSpPr>
        <p:spPr bwMode="auto">
          <a:xfrm>
            <a:off x="198451" y="3269591"/>
            <a:ext cx="8978015" cy="106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008080"/>
                </a:solidFill>
                <a:ea typeface="+mn-ea"/>
                <a:cs typeface="+mn-cs"/>
              </a:rPr>
              <a:t>1.</a:t>
            </a:r>
            <a:r>
              <a:rPr lang="ru-RU" sz="1600" dirty="0">
                <a:solidFill>
                  <a:srgbClr val="008080"/>
                </a:solidFill>
                <a:ea typeface="+mn-ea"/>
                <a:cs typeface="+mn-cs"/>
              </a:rPr>
              <a:t>Bioperl module for parsing trees  Bio::TreeIO</a:t>
            </a:r>
            <a:endParaRPr lang="en-US" sz="1600" dirty="0">
              <a:solidFill>
                <a:srgbClr val="008080"/>
              </a:solidFill>
              <a:ea typeface="+mn-ea"/>
              <a:cs typeface="+mn-cs"/>
            </a:endParaRPr>
          </a:p>
          <a:p>
            <a:r>
              <a:rPr lang="ru-RU" sz="1600" b="1" dirty="0">
                <a:solidFill>
                  <a:srgbClr val="008080"/>
                </a:solidFill>
                <a:ea typeface="+mn-ea"/>
                <a:cs typeface="+mn-cs"/>
              </a:rPr>
              <a:t>2.</a:t>
            </a:r>
            <a:r>
              <a:rPr lang="ru-RU" sz="1600" dirty="0">
                <a:solidFill>
                  <a:srgbClr val="008080"/>
                </a:solidFill>
                <a:ea typeface="+mn-ea"/>
                <a:cs typeface="+mn-cs"/>
              </a:rPr>
              <a:t> Taxa recognition file </a:t>
            </a:r>
            <a:r>
              <a:rPr lang="ru-RU" sz="1600" dirty="0">
                <a:solidFill>
                  <a:srgbClr val="FF3300"/>
                </a:solidFill>
                <a:ea typeface="+mn-ea"/>
                <a:cs typeface="+mn-cs"/>
              </a:rPr>
              <a:t>gi_numbers.out</a:t>
            </a:r>
            <a:r>
              <a:rPr lang="ru-RU" sz="1600" dirty="0">
                <a:solidFill>
                  <a:srgbClr val="008080"/>
                </a:solidFill>
                <a:ea typeface="+mn-ea"/>
                <a:cs typeface="+mn-cs"/>
              </a:rPr>
              <a:t> must be present in the current directory. </a:t>
            </a:r>
            <a:endParaRPr lang="en-US" sz="1600" dirty="0">
              <a:solidFill>
                <a:srgbClr val="008080"/>
              </a:solidFill>
              <a:ea typeface="+mn-ea"/>
              <a:cs typeface="+mn-cs"/>
            </a:endParaRPr>
          </a:p>
          <a:p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For information on </a:t>
            </a:r>
            <a:r>
              <a:rPr lang="en-US" sz="1600" dirty="0" err="1">
                <a:solidFill>
                  <a:srgbClr val="008080"/>
                </a:solidFill>
                <a:ea typeface="+mn-ea"/>
                <a:cs typeface="+mn-cs"/>
              </a:rPr>
              <a:t>h</a:t>
            </a:r>
            <a:r>
              <a:rPr lang="ru-RU" sz="1600" dirty="0">
                <a:solidFill>
                  <a:srgbClr val="008080"/>
                </a:solidFill>
                <a:ea typeface="+mn-ea"/>
                <a:cs typeface="+mn-cs"/>
              </a:rPr>
              <a:t>ow to create this file, read the Taxa recognition file section</a:t>
            </a:r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 on the web-site</a:t>
            </a:r>
            <a:r>
              <a:rPr lang="ru-RU" sz="1600" dirty="0">
                <a:solidFill>
                  <a:srgbClr val="008080"/>
                </a:solidFill>
                <a:ea typeface="+mn-ea"/>
                <a:cs typeface="+mn-cs"/>
              </a:rPr>
              <a:t>. </a:t>
            </a:r>
            <a:endParaRPr lang="en-US" sz="1600" dirty="0">
              <a:solidFill>
                <a:srgbClr val="008080"/>
              </a:solidFill>
              <a:ea typeface="+mn-ea"/>
              <a:cs typeface="+mn-cs"/>
            </a:endParaRPr>
          </a:p>
          <a:p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3. </a:t>
            </a:r>
            <a:r>
              <a:rPr lang="en-US" sz="1600" dirty="0" err="1">
                <a:solidFill>
                  <a:srgbClr val="008080"/>
                </a:solidFill>
                <a:ea typeface="+mn-ea"/>
                <a:cs typeface="+mn-cs"/>
              </a:rPr>
              <a:t>Blastall</a:t>
            </a:r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 from NCB needs to be installed. </a:t>
            </a:r>
            <a:endParaRPr lang="ru-RU" sz="1600" dirty="0">
              <a:solidFill>
                <a:srgbClr val="008080"/>
              </a:solidFill>
              <a:ea typeface="+mn-ea"/>
              <a:cs typeface="+mn-cs"/>
            </a:endParaRPr>
          </a:p>
        </p:txBody>
      </p: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139702" y="1671643"/>
            <a:ext cx="8339762" cy="5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The </a:t>
            </a:r>
            <a:r>
              <a:rPr lang="en-US" sz="1600" dirty="0" err="1">
                <a:solidFill>
                  <a:srgbClr val="008080"/>
                </a:solidFill>
                <a:ea typeface="+mn-ea"/>
                <a:cs typeface="+mn-cs"/>
              </a:rPr>
              <a:t>BranchClust</a:t>
            </a:r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 algorithm is implemented in Perl with the use of the </a:t>
            </a:r>
            <a:r>
              <a:rPr lang="en-US" sz="1600" dirty="0" err="1">
                <a:solidFill>
                  <a:srgbClr val="008080"/>
                </a:solidFill>
                <a:ea typeface="+mn-ea"/>
                <a:cs typeface="+mn-cs"/>
              </a:rPr>
              <a:t>BioPerl</a:t>
            </a:r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 module for </a:t>
            </a:r>
          </a:p>
          <a:p>
            <a:r>
              <a:rPr lang="en-US" sz="1600" dirty="0">
                <a:solidFill>
                  <a:srgbClr val="008080"/>
                </a:solidFill>
                <a:ea typeface="+mn-ea"/>
                <a:cs typeface="+mn-cs"/>
              </a:rPr>
              <a:t>parsing trees and is freely available at </a:t>
            </a:r>
            <a:r>
              <a:rPr lang="en-US" sz="1600" dirty="0">
                <a:solidFill>
                  <a:srgbClr val="003399"/>
                </a:solidFill>
                <a:ea typeface="+mn-ea"/>
                <a:cs typeface="+mn-cs"/>
              </a:rPr>
              <a:t>http://</a:t>
            </a:r>
            <a:r>
              <a:rPr lang="en-US" sz="1600" dirty="0" err="1">
                <a:solidFill>
                  <a:srgbClr val="003399"/>
                </a:solidFill>
                <a:ea typeface="+mn-ea"/>
                <a:cs typeface="+mn-cs"/>
              </a:rPr>
              <a:t>bioinformatics.org/branchclust</a:t>
            </a:r>
            <a:r>
              <a:rPr lang="ru-RU" sz="160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0" y="2852088"/>
            <a:ext cx="9144000" cy="33845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lIns="91248" tIns="45625" rIns="91248" bIns="45625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ea typeface="+mn-ea"/>
                <a:cs typeface="+mn-cs"/>
              </a:rPr>
              <a:t>   </a:t>
            </a:r>
            <a:r>
              <a:rPr lang="ru-RU" sz="1600" b="1" dirty="0">
                <a:solidFill>
                  <a:srgbClr val="FFFFFF"/>
                </a:solidFill>
                <a:ea typeface="+mn-ea"/>
                <a:cs typeface="+mn-cs"/>
              </a:rPr>
              <a:t>Required</a:t>
            </a:r>
            <a:r>
              <a:rPr lang="ru-RU" sz="1600" b="1" dirty="0">
                <a:solidFill>
                  <a:srgbClr val="008080"/>
                </a:solidFill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04341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6965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 use </a:t>
            </a:r>
            <a:r>
              <a:rPr lang="en-US" dirty="0" smtClean="0"/>
              <a:t>genomes from NCBI: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715"/>
            <a:ext cx="8229600" cy="54983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easiest source for other genomes is via anonymous ftp from </a:t>
            </a:r>
            <a:r>
              <a:rPr lang="en-US" dirty="0" smtClean="0">
                <a:hlinkClick r:id="rId2" action="ppaction://hlinkfile"/>
              </a:rPr>
              <a:t>ftp.ncbi.nlm.nih.gov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Genomes are in the subfolder genomes.</a:t>
            </a:r>
          </a:p>
          <a:p>
            <a:pPr>
              <a:buNone/>
            </a:pPr>
            <a:r>
              <a:rPr lang="en-US" dirty="0" smtClean="0"/>
              <a:t>	Bacterial and Archaeal genomes are in the subfolder Bacteria</a:t>
            </a:r>
          </a:p>
          <a:p>
            <a:r>
              <a:rPr lang="en-US" dirty="0" smtClean="0"/>
              <a:t>For use with </a:t>
            </a:r>
            <a:r>
              <a:rPr lang="en-US" dirty="0" err="1" smtClean="0"/>
              <a:t>BranchClust</a:t>
            </a:r>
            <a:r>
              <a:rPr lang="en-US" dirty="0" smtClean="0"/>
              <a:t> you want to retrieve the .</a:t>
            </a:r>
            <a:r>
              <a:rPr lang="en-US" dirty="0" err="1" smtClean="0"/>
              <a:t>faa</a:t>
            </a:r>
            <a:r>
              <a:rPr lang="en-US" dirty="0" smtClean="0"/>
              <a:t> files from the folders of the individual organisms (in case there are multiple .</a:t>
            </a:r>
            <a:r>
              <a:rPr lang="en-US" dirty="0" err="1" smtClean="0"/>
              <a:t>faa</a:t>
            </a:r>
            <a:r>
              <a:rPr lang="en-US" dirty="0" smtClean="0"/>
              <a:t> files, download them all and copy them into a single file). </a:t>
            </a:r>
          </a:p>
          <a:p>
            <a:r>
              <a:rPr lang="en-US" dirty="0" smtClean="0"/>
              <a:t>Copy the genomes into the </a:t>
            </a:r>
            <a:r>
              <a:rPr lang="en-US" dirty="0" err="1" smtClean="0"/>
              <a:t>fasta</a:t>
            </a:r>
            <a:r>
              <a:rPr lang="en-US" dirty="0" smtClean="0"/>
              <a:t> folder in directory where the </a:t>
            </a:r>
            <a:r>
              <a:rPr lang="en-US" dirty="0" err="1" smtClean="0"/>
              <a:t>branchclust</a:t>
            </a:r>
            <a:r>
              <a:rPr lang="en-US" dirty="0" smtClean="0"/>
              <a:t> scripts are.</a:t>
            </a:r>
          </a:p>
          <a:p>
            <a:r>
              <a:rPr lang="en-US" dirty="0" smtClean="0"/>
              <a:t>To create a table that links GI numbers to genomes run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extract_gi_numbers.pl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qsub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extract_gi_numbers.sh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1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153" y="672358"/>
            <a:ext cx="8020242" cy="5499639"/>
          </a:xfrm>
          <a:prstGeom prst="rect">
            <a:avLst/>
          </a:prstGeom>
          <a:noFill/>
        </p:spPr>
        <p:txBody>
          <a:bodyPr wrap="square" lIns="81976" tIns="40986" rIns="81976" bIns="40986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If you use other genomes you will need to generate a file that contains assignments between name of the ORF and the name of the genome.  This file should be called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gi_numbers.out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If your genomes follow the JGI convention, every ORF starts with 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four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letters designating the species 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followed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by 4 numbers identifying the particular ORF. 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In this case the file </a:t>
            </a:r>
          </a:p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gi_numbers.out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should look as follows.  It should be straight forward to create this file by hand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  <a:sym typeface="Wingdings"/>
              </a:rPr>
              <a:t>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Thermotoga maritima |  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Tmar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.....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Thermotoga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naphthophila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|      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Tnap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.....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Thermotoga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neapolitana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|       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Tnea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.....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Thermotoga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petrophila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|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Tpet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.....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Thermotoga sp. RQ2 |    TRQ2.....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09650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463" y="164354"/>
            <a:ext cx="8589817" cy="2452652"/>
          </a:xfrm>
          <a:prstGeom prst="rect">
            <a:avLst/>
          </a:prstGeom>
          <a:noFill/>
        </p:spPr>
        <p:txBody>
          <a:bodyPr wrap="square" lIns="81976" tIns="40986" rIns="81976" bIns="40986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If your genomes conform to the NCBI *.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faa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convention, put the genomes into a subdirectory called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fasta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, and run the script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extract_gi_numbers.pl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in the parent directory. </a:t>
            </a:r>
          </a:p>
          <a:p>
            <a:pPr>
              <a:spcAft>
                <a:spcPts val="0"/>
              </a:spcAft>
            </a:pP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The script should generate a log file and an output file called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gi_numbers.out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149" y="2648709"/>
            <a:ext cx="8905394" cy="4037780"/>
          </a:xfrm>
          <a:prstGeom prst="rect">
            <a:avLst/>
          </a:prstGeom>
        </p:spPr>
        <p:txBody>
          <a:bodyPr wrap="square" lIns="81976" tIns="40986" rIns="81976" bIns="40986">
            <a:spAutoFit/>
          </a:bodyPr>
          <a:lstStyle/>
          <a:p>
            <a:r>
              <a:rPr lang="en-US" sz="17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Burkholderia</a:t>
            </a:r>
            <a:r>
              <a:rPr lang="en-US" sz="17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phage Bcep781 |	2375....	4783....	1179.....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K1F |	7711....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N4 |	1199.....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P22 |	5123....	9635...	1271....	193433..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RB43 |	6639....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T1 |	4568....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T3 |	1757....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T5 |	4640....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Enterobacteria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T7 |	9627...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Kluyvera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Kvp1 |	2126.....</a:t>
            </a:r>
          </a:p>
          <a:p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Lactobacillus phage phiAT3 |	4869....</a:t>
            </a:r>
          </a:p>
          <a:p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Lactobacillus prophage Lj965 |	4117....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Lactococcus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r1t |	2345....</a:t>
            </a:r>
          </a:p>
          <a:p>
            <a:r>
              <a:rPr lang="en-US" sz="16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Lactococcus</a:t>
            </a:r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phage sk1 |	9629...	193434..</a:t>
            </a:r>
          </a:p>
          <a:p>
            <a:r>
              <a:rPr lang="en-US" sz="16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Mycobacterium phage Bxz2 |	29566...</a:t>
            </a:r>
          </a:p>
        </p:txBody>
      </p:sp>
    </p:spTree>
    <p:extLst>
      <p:ext uri="{BB962C8B-B14F-4D97-AF65-F5344CB8AC3E}">
        <p14:creationId xmlns:p14="http://schemas.microsoft.com/office/powerpoint/2010/main" val="1058627086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01127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branchclust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5413"/>
            <a:ext cx="3578338" cy="5692588"/>
          </a:xfrm>
        </p:spPr>
        <p:txBody>
          <a:bodyPr>
            <a:normAutofit/>
          </a:bodyPr>
          <a:lstStyle/>
          <a:p>
            <a:r>
              <a:rPr lang="en-US" sz="2200" dirty="0"/>
              <a:t>are available at </a:t>
            </a:r>
            <a:r>
              <a:rPr lang="en-US" sz="2200" dirty="0">
                <a:hlinkClick r:id="rId2"/>
              </a:rPr>
              <a:t>http://www.bioinformatics.org/branchclust/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Consult </a:t>
            </a:r>
            <a:r>
              <a:rPr lang="en-US" sz="2200" dirty="0"/>
              <a:t>the </a:t>
            </a:r>
            <a:r>
              <a:rPr lang="en-US" sz="2200" dirty="0" smtClean="0"/>
              <a:t>tutorial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http://www.bioinformatics.org/branchclust/</a:t>
            </a:r>
            <a:r>
              <a:rPr lang="en-US" sz="1800" dirty="0" smtClean="0">
                <a:hlinkClick r:id="rId3"/>
              </a:rPr>
              <a:t>BranchClustTutorial.pdf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800" y="1088345"/>
            <a:ext cx="5388317" cy="5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750"/>
            <a:ext cx="7772400" cy="1143000"/>
          </a:xfrm>
        </p:spPr>
        <p:txBody>
          <a:bodyPr/>
          <a:lstStyle/>
          <a:p>
            <a:r>
              <a:rPr lang="en-US" dirty="0" smtClean="0"/>
              <a:t>ML Ratio test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7164" y="1455500"/>
            <a:ext cx="8315466" cy="156966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smtClean="0"/>
              <a:t>In case of two nested models that differ by n parameters, one can test if the increase in likelihood (=probability of the data) is significant, i.e., more than expected from having an additional parameter.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868" y="3550680"/>
            <a:ext cx="8634134" cy="3046988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smtClean="0"/>
              <a:t>E.g., phylogenetic tree with and without clock.  In this case, the model without clock is the more complex model, that has n-1 more parameters (the branch lengths leading to the leaves)  than the clock model.  </a:t>
            </a:r>
          </a:p>
          <a:p>
            <a:endParaRPr lang="en-US" dirty="0"/>
          </a:p>
          <a:p>
            <a:r>
              <a:rPr lang="en-US" dirty="0" smtClean="0"/>
              <a:t>Using the </a:t>
            </a:r>
            <a:r>
              <a:rPr lang="en-US" dirty="0" err="1" smtClean="0"/>
              <a:t>atp_all.phy</a:t>
            </a:r>
            <a:r>
              <a:rPr lang="en-US" dirty="0" smtClean="0"/>
              <a:t> example from tree-puzzle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8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13" y="229815"/>
            <a:ext cx="8229600" cy="995362"/>
          </a:xfrm>
        </p:spPr>
        <p:txBody>
          <a:bodyPr/>
          <a:lstStyle/>
          <a:p>
            <a:pPr algn="l"/>
            <a:r>
              <a:rPr lang="en-US" dirty="0" err="1" smtClean="0"/>
              <a:t>BranchClust</a:t>
            </a:r>
            <a:r>
              <a:rPr lang="en-US" dirty="0" smtClean="0"/>
              <a:t> Article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334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/>
              <a:t>is available at </a:t>
            </a:r>
            <a:br>
              <a:rPr lang="en-US" sz="2500" dirty="0"/>
            </a:br>
            <a:r>
              <a:rPr lang="en-US" sz="2500" dirty="0">
                <a:hlinkClick r:id="rId2"/>
              </a:rPr>
              <a:t>http://www.biomedcentral.com/1471-2105/8/120</a:t>
            </a:r>
            <a:r>
              <a:rPr lang="en-US" sz="2500" dirty="0"/>
              <a:t> 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" y="2256488"/>
            <a:ext cx="9081108" cy="39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179"/>
            <a:ext cx="9144000" cy="6965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Create super families, alignments and trees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120" y="806833"/>
            <a:ext cx="8943880" cy="1436989"/>
          </a:xfrm>
          <a:prstGeom prst="rect">
            <a:avLst/>
          </a:prstGeom>
          <a:noFill/>
        </p:spPr>
        <p:txBody>
          <a:bodyPr wrap="square" lIns="81976" tIns="40986" rIns="81976" bIns="40986" rtlCol="0">
            <a:sp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perl</a:t>
            </a:r>
            <a:r>
              <a:rPr lang="en-US" sz="2200" dirty="0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do_blast.pl</a:t>
            </a:r>
            <a:endParaRPr lang="en-US" sz="2200" dirty="0">
              <a:solidFill>
                <a:prstClr val="black"/>
              </a:solidFill>
              <a:latin typeface="Courier"/>
              <a:ea typeface="+mn-ea"/>
              <a:cs typeface="Courier"/>
            </a:endParaRPr>
          </a:p>
          <a:p>
            <a:endParaRPr lang="en-US" sz="2200" dirty="0">
              <a:solidFill>
                <a:prstClr val="black"/>
              </a:solidFill>
              <a:latin typeface="Courier"/>
              <a:ea typeface="+mn-ea"/>
              <a:cs typeface="Courier"/>
            </a:endParaRP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308" y="1248062"/>
            <a:ext cx="8229600" cy="1143000"/>
          </a:xfrm>
          <a:prstGeom prst="rect">
            <a:avLst/>
          </a:prstGeom>
        </p:spPr>
        <p:txBody>
          <a:bodyPr vert="horz" lIns="91280" tIns="45641" rIns="91280" bIns="45641" rtlCol="0" anchor="ctr">
            <a:normAutofit/>
          </a:bodyPr>
          <a:lstStyle>
            <a:lvl1pPr algn="ctr" defTabSz="456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Super</a:t>
            </a:r>
            <a:r>
              <a:rPr lang="en-US" dirty="0" smtClean="0"/>
              <a:t> </a:t>
            </a:r>
            <a:r>
              <a:rPr lang="en-US" sz="4000" dirty="0"/>
              <a:t>Families to Trees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6914" y="2304698"/>
            <a:ext cx="8229600" cy="5347441"/>
          </a:xfrm>
        </p:spPr>
        <p:txBody>
          <a:bodyPr>
            <a:noAutofit/>
          </a:bodyPr>
          <a:lstStyle/>
          <a:p>
            <a:r>
              <a:rPr lang="en-US" sz="2300" dirty="0" err="1">
                <a:latin typeface="Courier"/>
                <a:cs typeface="Courier"/>
              </a:rPr>
              <a:t>perl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en-US" sz="2300" dirty="0" err="1">
                <a:latin typeface="Courier"/>
                <a:cs typeface="Courier"/>
              </a:rPr>
              <a:t>parse_superfamilies_singlelink.pl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en-US" sz="2300" dirty="0" smtClean="0">
                <a:latin typeface="Courier"/>
                <a:cs typeface="Courier"/>
              </a:rPr>
              <a:t>4 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# </a:t>
            </a:r>
            <a:r>
              <a:rPr lang="en-US" sz="2300" dirty="0" smtClean="0"/>
              <a:t>4 </a:t>
            </a:r>
            <a:r>
              <a:rPr lang="en-US" sz="2300" dirty="0"/>
              <a:t>gives the minimum size of the superfamily </a:t>
            </a:r>
          </a:p>
          <a:p>
            <a:r>
              <a:rPr lang="en-US" sz="2300" dirty="0" err="1">
                <a:latin typeface="Courier"/>
                <a:cs typeface="Courier"/>
              </a:rPr>
              <a:t>perl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en-US" sz="2300" dirty="0" err="1" smtClean="0">
                <a:latin typeface="Courier"/>
                <a:cs typeface="Courier"/>
              </a:rPr>
              <a:t>prepare_fa.pl</a:t>
            </a:r>
            <a:r>
              <a:rPr lang="en-US" sz="2300" dirty="0" smtClean="0">
                <a:latin typeface="Courier"/>
                <a:cs typeface="Courier"/>
              </a:rPr>
              <a:t> </a:t>
            </a:r>
            <a:r>
              <a:rPr lang="en-US" sz="2300" dirty="0">
                <a:latin typeface="Courier"/>
                <a:cs typeface="Courier"/>
              </a:rPr>
              <a:t>parsed/</a:t>
            </a:r>
            <a:r>
              <a:rPr lang="en-US" sz="2300" dirty="0" err="1">
                <a:latin typeface="Courier"/>
                <a:cs typeface="Courier"/>
              </a:rPr>
              <a:t>all_vs_all.fam</a:t>
            </a:r>
            <a:r>
              <a:rPr lang="en-US" sz="2300" dirty="0">
                <a:latin typeface="Courier"/>
                <a:cs typeface="Courier"/>
              </a:rPr>
              <a:t/>
            </a:r>
            <a:br>
              <a:rPr lang="en-US" sz="2300" dirty="0">
                <a:latin typeface="Courier"/>
                <a:cs typeface="Courier"/>
              </a:rPr>
            </a:br>
            <a:r>
              <a:rPr lang="en-US" sz="2300" dirty="0"/>
              <a:t>Creates a multiple </a:t>
            </a:r>
            <a:r>
              <a:rPr lang="en-US" sz="2300" dirty="0" err="1"/>
              <a:t>fasta</a:t>
            </a:r>
            <a:r>
              <a:rPr lang="en-US" sz="2300" dirty="0"/>
              <a:t> file for each superfamily </a:t>
            </a:r>
          </a:p>
          <a:p>
            <a:r>
              <a:rPr lang="en-US" sz="2300" dirty="0" err="1">
                <a:latin typeface="Courier"/>
                <a:cs typeface="Courier"/>
              </a:rPr>
              <a:t>perl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en-US" sz="2300" dirty="0" err="1">
                <a:latin typeface="Courier"/>
                <a:cs typeface="Courier"/>
              </a:rPr>
              <a:t>do_clustalw_aln.pl</a:t>
            </a:r>
            <a:r>
              <a:rPr lang="en-US" sz="2300" dirty="0">
                <a:latin typeface="Courier"/>
                <a:cs typeface="Courier"/>
              </a:rPr>
              <a:t/>
            </a:r>
            <a:br>
              <a:rPr lang="en-US" sz="2300" dirty="0">
                <a:latin typeface="Courier"/>
                <a:cs typeface="Courier"/>
              </a:rPr>
            </a:br>
            <a:r>
              <a:rPr lang="en-US" sz="2300" dirty="0">
                <a:latin typeface="Cambria"/>
                <a:cs typeface="Cambria"/>
              </a:rPr>
              <a:t>aligns sequences using </a:t>
            </a:r>
            <a:r>
              <a:rPr lang="en-US" sz="2300" dirty="0" err="1">
                <a:latin typeface="Cambria"/>
                <a:cs typeface="Cambria"/>
              </a:rPr>
              <a:t>clustalw</a:t>
            </a:r>
            <a:endParaRPr lang="en-US" sz="2300" dirty="0">
              <a:latin typeface="Cambria"/>
              <a:cs typeface="Cambria"/>
            </a:endParaRPr>
          </a:p>
          <a:p>
            <a:r>
              <a:rPr lang="en-US" sz="2300" dirty="0" err="1">
                <a:latin typeface="Courier"/>
                <a:cs typeface="Courier"/>
              </a:rPr>
              <a:t>perl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en-US" sz="2300" dirty="0" err="1">
                <a:latin typeface="Courier"/>
                <a:cs typeface="Courier"/>
              </a:rPr>
              <a:t>do_clustalw_dist_kimura.pl</a:t>
            </a:r>
            <a:r>
              <a:rPr lang="en-US" sz="2300" dirty="0">
                <a:latin typeface="Courier"/>
                <a:cs typeface="Courier"/>
              </a:rPr>
              <a:t/>
            </a:r>
            <a:br>
              <a:rPr lang="en-US" sz="2300" dirty="0">
                <a:latin typeface="Courier"/>
                <a:cs typeface="Courier"/>
              </a:rPr>
            </a:br>
            <a:r>
              <a:rPr lang="en-US" sz="2300" dirty="0" smtClean="0">
                <a:latin typeface="Cambria"/>
                <a:cs typeface="Cambria"/>
              </a:rPr>
              <a:t>calculates </a:t>
            </a:r>
            <a:r>
              <a:rPr lang="en-US" sz="2300" dirty="0">
                <a:latin typeface="Cambria"/>
                <a:cs typeface="Cambria"/>
              </a:rPr>
              <a:t>trees using Kimura distances for all families in </a:t>
            </a:r>
            <a:r>
              <a:rPr lang="en-US" sz="2300" dirty="0" err="1">
                <a:latin typeface="Cambria"/>
                <a:cs typeface="Cambria"/>
              </a:rPr>
              <a:t>fa</a:t>
            </a:r>
            <a:r>
              <a:rPr lang="en-US" sz="2300" dirty="0">
                <a:latin typeface="Cambria"/>
                <a:cs typeface="Cambria"/>
              </a:rPr>
              <a:t/>
            </a:r>
            <a:br>
              <a:rPr lang="en-US" sz="2300" dirty="0">
                <a:latin typeface="Cambria"/>
                <a:cs typeface="Cambria"/>
              </a:rPr>
            </a:br>
            <a:r>
              <a:rPr lang="en-US" sz="2300" dirty="0">
                <a:latin typeface="Cambria"/>
                <a:cs typeface="Cambria"/>
              </a:rPr>
              <a:t>#trees stored in trees </a:t>
            </a:r>
            <a:endParaRPr lang="en-US" sz="2300" dirty="0" smtClean="0">
              <a:latin typeface="Cambria"/>
              <a:cs typeface="Cambria"/>
            </a:endParaRPr>
          </a:p>
          <a:p>
            <a:r>
              <a:rPr lang="en-US" sz="2300" dirty="0" err="1" smtClean="0">
                <a:latin typeface="Courier"/>
                <a:cs typeface="Courier"/>
              </a:rPr>
              <a:t>perl</a:t>
            </a:r>
            <a:r>
              <a:rPr lang="en-US" sz="2300" dirty="0" smtClean="0">
                <a:latin typeface="Courier"/>
                <a:cs typeface="Courier"/>
              </a:rPr>
              <a:t> </a:t>
            </a:r>
            <a:r>
              <a:rPr lang="en-US" sz="2300" dirty="0" err="1">
                <a:latin typeface="Courier"/>
                <a:cs typeface="Courier"/>
              </a:rPr>
              <a:t>prepare_trees.pl</a:t>
            </a:r>
            <a:r>
              <a:rPr lang="en-US" sz="2300" dirty="0">
                <a:latin typeface="Courier"/>
                <a:cs typeface="Courier"/>
              </a:rPr>
              <a:t/>
            </a:r>
            <a:br>
              <a:rPr lang="en-US" sz="2300" dirty="0">
                <a:latin typeface="Courier"/>
                <a:cs typeface="Courier"/>
              </a:rPr>
            </a:br>
            <a:r>
              <a:rPr lang="en-US" sz="2300" dirty="0">
                <a:latin typeface="Cambria"/>
                <a:cs typeface="Cambria"/>
              </a:rPr>
              <a:t>reformats trees</a:t>
            </a:r>
          </a:p>
        </p:txBody>
      </p:sp>
    </p:spTree>
    <p:extLst>
      <p:ext uri="{BB962C8B-B14F-4D97-AF65-F5344CB8AC3E}">
        <p14:creationId xmlns:p14="http://schemas.microsoft.com/office/powerpoint/2010/main" val="327598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6965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Branchclust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1583" y="1356057"/>
            <a:ext cx="8512848" cy="2883539"/>
          </a:xfrm>
          <a:prstGeom prst="rect">
            <a:avLst/>
          </a:prstGeom>
        </p:spPr>
        <p:txBody>
          <a:bodyPr wrap="square" lIns="81976" tIns="40986" rIns="81976" bIns="40986">
            <a:spAutoFit/>
          </a:bodyPr>
          <a:lstStyle/>
          <a:p>
            <a:r>
              <a:rPr lang="en-US" sz="25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perl</a:t>
            </a:r>
            <a:r>
              <a:rPr lang="en-US" sz="25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branchclust_all.pl</a:t>
            </a:r>
            <a:r>
              <a:rPr lang="en-US" sz="2500" dirty="0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4 </a:t>
            </a:r>
            <a:endParaRPr lang="en-US" sz="2500" dirty="0">
              <a:solidFill>
                <a:prstClr val="black"/>
              </a:solidFill>
              <a:latin typeface="Courier"/>
              <a:ea typeface="+mn-ea"/>
              <a:cs typeface="Courier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# Parameter 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4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(MANY) says that a family needs to have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# at least 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5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members. 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500" dirty="0" err="1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perl</a:t>
            </a:r>
            <a:r>
              <a:rPr lang="en-US" sz="2500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make_fam_list.pl</a:t>
            </a:r>
            <a:r>
              <a:rPr lang="en-US" sz="2500" dirty="0" smtClean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 15 10 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results in 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file called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families.list</a:t>
            </a:r>
            <a:endParaRPr lang="en-US" sz="2200" dirty="0" smtClean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15 gives the number of genomes, 10 the minimum size of the gene family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7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88" y="10"/>
            <a:ext cx="8229600" cy="6965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Process </a:t>
            </a:r>
            <a:r>
              <a:rPr lang="en-US" dirty="0" err="1" smtClean="0"/>
              <a:t>Branchclust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212" y="851656"/>
            <a:ext cx="8666788" cy="4833903"/>
          </a:xfrm>
          <a:prstGeom prst="rect">
            <a:avLst/>
          </a:prstGeom>
        </p:spPr>
        <p:txBody>
          <a:bodyPr wrap="square" lIns="81976" tIns="40986" rIns="81976" bIns="40986">
            <a:sp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perl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names_for_cluster_all.pl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 (Parses clusters and attaches names.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 Results in sub directory clusters. List in test)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perl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summary.pl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(makes list of number of complete and incomplete families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file is stored in test)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perl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detailed_summary_dashes.pl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(result in test: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detailed_summary.out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- can be used in Excel)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perl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prepare_bcfam.pl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families.list</a:t>
            </a: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  <a:b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 smtClean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(writes multiple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fasta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files into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bcfam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subdirectory. 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# Can be used for alignment and phylogenetic reconstruction) </a:t>
            </a:r>
          </a:p>
        </p:txBody>
      </p:sp>
    </p:spTree>
    <p:extLst>
      <p:ext uri="{BB962C8B-B14F-4D97-AF65-F5344CB8AC3E}">
        <p14:creationId xmlns:p14="http://schemas.microsoft.com/office/powerpoint/2010/main" val="14753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Output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16"/>
            <a:ext cx="5223164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ourier"/>
                <a:cs typeface="Courier"/>
              </a:rPr>
              <a:t>complete: 1564</a:t>
            </a:r>
          </a:p>
          <a:p>
            <a:r>
              <a:rPr lang="en-US" sz="2200" dirty="0">
                <a:latin typeface="Courier"/>
                <a:cs typeface="Courier"/>
              </a:rPr>
              <a:t>incomplete: 248</a:t>
            </a:r>
          </a:p>
          <a:p>
            <a:r>
              <a:rPr lang="en-US" sz="2200" dirty="0">
                <a:latin typeface="Courier"/>
                <a:cs typeface="Courier"/>
              </a:rPr>
              <a:t>total: 1812</a:t>
            </a:r>
          </a:p>
          <a:p>
            <a:r>
              <a:rPr lang="en-US" sz="2200" dirty="0">
                <a:latin typeface="Courier"/>
                <a:cs typeface="Courier"/>
              </a:rPr>
              <a:t>------ details -------</a:t>
            </a:r>
          </a:p>
          <a:p>
            <a:r>
              <a:rPr lang="en-US" sz="2200" dirty="0">
                <a:latin typeface="Courier"/>
                <a:cs typeface="Courier"/>
              </a:rPr>
              <a:t>incomplete 4: 87</a:t>
            </a:r>
          </a:p>
          <a:p>
            <a:r>
              <a:rPr lang="en-US" sz="2200" dirty="0">
                <a:latin typeface="Courier"/>
                <a:cs typeface="Courier"/>
              </a:rPr>
              <a:t>incomplete 3: 53</a:t>
            </a:r>
          </a:p>
          <a:p>
            <a:r>
              <a:rPr lang="en-US" sz="2200" dirty="0">
                <a:latin typeface="Courier"/>
                <a:cs typeface="Courier"/>
              </a:rPr>
              <a:t>incomplete 2: 66</a:t>
            </a:r>
          </a:p>
          <a:p>
            <a:r>
              <a:rPr lang="en-US" sz="2200" dirty="0">
                <a:latin typeface="Courier"/>
                <a:cs typeface="Courier"/>
              </a:rPr>
              <a:t>incomplete 1: 42</a:t>
            </a:r>
            <a:endParaRPr lang="en-US" sz="22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8469" y="1417293"/>
            <a:ext cx="3351684" cy="760389"/>
          </a:xfrm>
          <a:prstGeom prst="rect">
            <a:avLst/>
          </a:prstGeom>
          <a:noFill/>
        </p:spPr>
        <p:txBody>
          <a:bodyPr wrap="none" lIns="81976" tIns="40986" rIns="81976" bIns="40986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done  with many = 3 and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E-value cut-off of 10</a:t>
            </a:r>
            <a:r>
              <a:rPr lang="en-US" sz="2200" baseline="300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-25</a:t>
            </a:r>
          </a:p>
        </p:txBody>
      </p:sp>
    </p:spTree>
    <p:extLst>
      <p:ext uri="{BB962C8B-B14F-4D97-AF65-F5344CB8AC3E}">
        <p14:creationId xmlns:p14="http://schemas.microsoft.com/office/powerpoint/2010/main" val="244687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8229600" cy="675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Summary in Excel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132" y="732121"/>
            <a:ext cx="8697575" cy="3129840"/>
          </a:xfrm>
          <a:prstGeom prst="rect">
            <a:avLst/>
          </a:prstGeom>
          <a:noFill/>
        </p:spPr>
        <p:txBody>
          <a:bodyPr wrap="square" lIns="81976" tIns="40986" rIns="81976" bIns="40986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copy detailed summary out onto your computer 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In EXEL Menu: Data -&gt; get external data -&gt; import text file -&gt; </a:t>
            </a:r>
          </a:p>
          <a:p>
            <a:pPr marL="81976"/>
            <a:r>
              <a:rPr lang="en-US" sz="18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in English version use defaults for other options.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In EXEL Menu: Data -&gt; sort -&gt; sort by “superfamily number”-&gt; if asked, check expand selection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Scrolling down the list, search for a superfamily that was broken down into many families. </a:t>
            </a:r>
          </a:p>
          <a:p>
            <a:r>
              <a:rPr lang="en-US" sz="1800" i="1" dirty="0">
                <a:solidFill>
                  <a:srgbClr val="0D60F7"/>
                </a:solidFill>
                <a:latin typeface="Arial" pitchFamily="-65" charset="0"/>
                <a:ea typeface="+mn-ea"/>
                <a:cs typeface="+mn-cs"/>
              </a:rPr>
              <a:t>Do the families that were part of a superfamily have similar annotation lines? </a:t>
            </a:r>
          </a:p>
          <a:p>
            <a:r>
              <a:rPr lang="en-US" sz="1800" i="1" dirty="0">
                <a:solidFill>
                  <a:srgbClr val="0D60F7"/>
                </a:solidFill>
                <a:latin typeface="Arial" pitchFamily="-65" charset="0"/>
                <a:ea typeface="+mn-ea"/>
                <a:cs typeface="+mn-cs"/>
              </a:rPr>
              <a:t>How many of the families were complete?  </a:t>
            </a:r>
          </a:p>
          <a:p>
            <a:r>
              <a:rPr lang="en-US" sz="1800" i="1" dirty="0">
                <a:solidFill>
                  <a:srgbClr val="0D60F7"/>
                </a:solidFill>
                <a:latin typeface="Arial" pitchFamily="-65" charset="0"/>
                <a:ea typeface="+mn-ea"/>
                <a:cs typeface="+mn-cs"/>
              </a:rPr>
              <a:t>Do any have inparalogs?  Take note of a few super families.  </a:t>
            </a:r>
          </a:p>
          <a:p>
            <a:pPr marL="81976">
              <a:buFont typeface="Arial"/>
              <a:buChar char="•"/>
            </a:pPr>
            <a:endParaRPr lang="en-US" sz="18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7" y="3593362"/>
            <a:ext cx="8682347" cy="30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86"/>
            <a:ext cx="8229600" cy="651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clusters/</a:t>
            </a:r>
            <a:r>
              <a:rPr lang="en-US" dirty="0" err="1" smtClean="0"/>
              <a:t>clusters_NNN.out.names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942807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/>
              <a:t>Check a superfamily of your choice.</a:t>
            </a:r>
            <a:br>
              <a:rPr lang="en-US" sz="1900" dirty="0"/>
            </a:br>
            <a:r>
              <a:rPr lang="en-US" sz="1900" i="1" dirty="0"/>
              <a:t>Within a family, are all the annotation lines uniform?</a:t>
            </a:r>
          </a:p>
          <a:p>
            <a:r>
              <a:rPr lang="en-US" sz="1900" dirty="0"/>
              <a:t>Within this report, if there are inparalogs, one is listed as a family member, the other one as inparalog.  This is an arbitrary choice, both inparalogs from the same genome should be considered as being part of of the family.  </a:t>
            </a:r>
          </a:p>
          <a:p>
            <a:r>
              <a:rPr lang="en-US" sz="1900" dirty="0"/>
              <a:t>Out of cluster paralogs are paralogs that did not make it into a cluster with “many” genomes.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16088"/>
            <a:ext cx="6477000" cy="36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86"/>
            <a:ext cx="8229600" cy="651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trees/</a:t>
            </a:r>
            <a:r>
              <a:rPr lang="en-US" dirty="0" err="1" smtClean="0"/>
              <a:t>fam_XYZ.tre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79"/>
            <a:ext cx="4469893" cy="388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55" y="2280397"/>
            <a:ext cx="4468091" cy="40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300" dirty="0">
                <a:cs typeface="Courier"/>
              </a:rPr>
              <a:t>The Quartet Decomposition Server</a:t>
            </a:r>
            <a:endParaRPr lang="en-US" sz="43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518" y="1001865"/>
            <a:ext cx="5857394" cy="420930"/>
          </a:xfrm>
          <a:prstGeom prst="rect">
            <a:avLst/>
          </a:prstGeom>
        </p:spPr>
        <p:txBody>
          <a:bodyPr wrap="square" lIns="81958" tIns="40977" rIns="81958" bIns="40977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  <a:hlinkClick r:id="rId2"/>
              </a:rPr>
              <a:t>http://csbl1.bmb.uga.edu/QD/phytree.php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665" y="1972235"/>
            <a:ext cx="8281940" cy="1778767"/>
          </a:xfrm>
          <a:prstGeom prst="rect">
            <a:avLst/>
          </a:prstGeom>
          <a:noFill/>
        </p:spPr>
        <p:txBody>
          <a:bodyPr wrap="squar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Input A):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    a file listing the names of genomes: E.g.: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8" y="3141386"/>
            <a:ext cx="5357091" cy="2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6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300" dirty="0">
                <a:cs typeface="Courier"/>
              </a:rPr>
              <a:t>The Quartet Decomposition Server</a:t>
            </a:r>
            <a:endParaRPr lang="en-US" sz="43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518" y="1001865"/>
            <a:ext cx="5857394" cy="420930"/>
          </a:xfrm>
          <a:prstGeom prst="rect">
            <a:avLst/>
          </a:prstGeom>
        </p:spPr>
        <p:txBody>
          <a:bodyPr wrap="square" lIns="81958" tIns="40977" rIns="81958" bIns="40977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  <a:hlinkClick r:id="rId2"/>
              </a:rPr>
              <a:t>http://csbl1.bmb.uga.edu/QD/phytree.php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878" y="1479192"/>
            <a:ext cx="8281940" cy="2118227"/>
          </a:xfrm>
          <a:prstGeom prst="rect">
            <a:avLst/>
          </a:prstGeom>
          <a:noFill/>
        </p:spPr>
        <p:txBody>
          <a:bodyPr wrap="squar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Input B):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    An Archive of files where every file contains all the trees that resulted from a bootstrap analysis of one gene family: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1295"/>
            <a:ext cx="1536645" cy="364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97" y="4446867"/>
            <a:ext cx="981364" cy="235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002" y="2794000"/>
            <a:ext cx="2504966" cy="3615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989" y="2823894"/>
            <a:ext cx="3601132" cy="352299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3857766" y="3091251"/>
            <a:ext cx="1628589" cy="11237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536078" y="5206321"/>
            <a:ext cx="2241176" cy="10621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90797" y="4130556"/>
            <a:ext cx="388476" cy="4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</p:cNvCxnSpPr>
          <p:nvPr/>
        </p:nvCxnSpPr>
        <p:spPr>
          <a:xfrm flipV="1">
            <a:off x="1243065" y="4557059"/>
            <a:ext cx="404091" cy="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85577" y="6362366"/>
            <a:ext cx="2516596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One file per family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6303" y="6379887"/>
            <a:ext cx="2419824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100  trees per file</a:t>
            </a:r>
          </a:p>
        </p:txBody>
      </p:sp>
    </p:spTree>
    <p:extLst>
      <p:ext uri="{BB962C8B-B14F-4D97-AF65-F5344CB8AC3E}">
        <p14:creationId xmlns:p14="http://schemas.microsoft.com/office/powerpoint/2010/main" val="69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750"/>
            <a:ext cx="7772400" cy="1143000"/>
          </a:xfrm>
        </p:spPr>
        <p:txBody>
          <a:bodyPr/>
          <a:lstStyle/>
          <a:p>
            <a:r>
              <a:rPr lang="en-US" dirty="0" smtClean="0"/>
              <a:t>ML Ratio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271" y="1325710"/>
            <a:ext cx="8634134" cy="2923793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err="1" smtClean="0"/>
              <a:t>atp_all.phy</a:t>
            </a:r>
            <a:r>
              <a:rPr lang="en-US" dirty="0" smtClean="0"/>
              <a:t> example from tree-puzzle</a:t>
            </a:r>
          </a:p>
          <a:p>
            <a:endParaRPr lang="en-US" dirty="0"/>
          </a:p>
          <a:p>
            <a:r>
              <a:rPr lang="en-US" dirty="0" smtClean="0"/>
              <a:t>go through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outfile_atp_all_puzzle_clock.out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(at </a:t>
            </a:r>
          </a:p>
          <a:p>
            <a:r>
              <a:rPr lang="en-US" sz="1600" dirty="0">
                <a:hlinkClick r:id="rId2"/>
              </a:rPr>
              <a:t>http://gogarten.uconn.edu/mcb5472_2014/</a:t>
            </a:r>
            <a:r>
              <a:rPr lang="en-US" sz="1600" dirty="0" smtClean="0">
                <a:hlinkClick r:id="rId2"/>
              </a:rPr>
              <a:t>outfile_atp_all_puzzle_clock.out</a:t>
            </a:r>
            <a:r>
              <a:rPr lang="en-US" sz="16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2" y="3063198"/>
            <a:ext cx="6350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5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836706"/>
          </a:xfrm>
        </p:spPr>
        <p:txBody>
          <a:bodyPr>
            <a:normAutofit/>
          </a:bodyPr>
          <a:lstStyle/>
          <a:p>
            <a:pPr algn="l"/>
            <a:r>
              <a:rPr lang="en-US" sz="4300" dirty="0">
                <a:cs typeface="Courier"/>
              </a:rPr>
              <a:t>The Quartet Decomposition Server</a:t>
            </a:r>
            <a:endParaRPr lang="en-US" sz="43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39" y="688100"/>
            <a:ext cx="5857394" cy="420930"/>
          </a:xfrm>
          <a:prstGeom prst="rect">
            <a:avLst/>
          </a:prstGeom>
        </p:spPr>
        <p:txBody>
          <a:bodyPr wrap="square" lIns="81958" tIns="40977" rIns="81958" bIns="40977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  <a:hlinkClick r:id="rId2"/>
              </a:rPr>
              <a:t>http://csbl1.bmb.uga.edu/QD/phytree.php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830" y="1404470"/>
            <a:ext cx="8328121" cy="5173362"/>
          </a:xfrm>
          <a:prstGeom prst="rect">
            <a:avLst/>
          </a:prstGeom>
          <a:noFill/>
        </p:spPr>
        <p:txBody>
          <a:bodyPr wrap="squar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Trees from the bootstrap samples should contain branch lengths, but the name for each sequence should be translated to the genome name, using the names in the genome list.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See the following three trees in </a:t>
            </a:r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Newick</a:t>
            </a: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notation for an example: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(((Tnea:0.1559823230,Tpet:0.0072068797):0.0287486818,Tmar:0.0046676053):0.0407339037,Tnap:0.0000000001,TRQ2:0.0000000001);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(((Tpet:0.0219514318,Tnea:0.1960236242):0.0145181752,Tmar:0.0189973964):0.0155785587,Tnap:0.0000000001,TRQ2:0.0000000001);</a:t>
            </a:r>
          </a:p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(((Tpet:0.0000004769,Tnea:0.1773430420):0.0205769649,Tmar:0.0047117206):0.0416898504,Tnap:0.0000000001,TRQ2:0.0000000001);</a:t>
            </a:r>
          </a:p>
          <a:p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56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spectrum </a:t>
            </a:r>
            <a:br>
              <a:rPr lang="en-US" dirty="0" smtClean="0"/>
            </a:br>
            <a:r>
              <a:rPr lang="en-US" sz="1700" u="sng" dirty="0">
                <a:hlinkClick r:id="rId2"/>
              </a:rPr>
              <a:t>http://csbl1.bmb.uga.edu/QD/jobstatus.php?jobid=QDSgArf2&amp;source=0&amp;resolve=0&amp;support=0</a:t>
            </a:r>
            <a:r>
              <a:rPr lang="en-US" sz="1700" u="sng" dirty="0"/>
              <a:t> 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9" y="1389529"/>
            <a:ext cx="5865092" cy="5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5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quartets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739"/>
            <a:ext cx="4541212" cy="237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98" y="1852706"/>
            <a:ext cx="4287529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31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636774"/>
          </a:xfrm>
        </p:spPr>
        <p:txBody>
          <a:bodyPr>
            <a:noAutofit/>
          </a:bodyPr>
          <a:lstStyle/>
          <a:p>
            <a:r>
              <a:rPr lang="en-US" sz="2400" dirty="0"/>
              <a:t>Quartets -&gt; Matrix Representation Using Parsimony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46" y="1148603"/>
            <a:ext cx="1741439" cy="2097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758" y="1165423"/>
            <a:ext cx="847845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Tmar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5945" y="1165426"/>
            <a:ext cx="832191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Tnea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57" y="2794011"/>
            <a:ext cx="751073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Tpet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6727" y="2794010"/>
            <a:ext cx="832191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 err="1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Tnap</a:t>
            </a:r>
            <a:endParaRPr lang="en-US" sz="2200" dirty="0">
              <a:solidFill>
                <a:prstClr val="black"/>
              </a:solidFill>
              <a:latin typeface="Arial" pitchFamily="-65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 rot="16200000" flipH="1">
            <a:off x="1242608" y="1383427"/>
            <a:ext cx="370954" cy="7768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2"/>
          </p:cNvCxnSpPr>
          <p:nvPr/>
        </p:nvCxnSpPr>
        <p:spPr>
          <a:xfrm rot="5400000">
            <a:off x="1993222" y="1363436"/>
            <a:ext cx="385894" cy="831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216219" y="2209151"/>
            <a:ext cx="313765" cy="855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816498" y="2495200"/>
            <a:ext cx="708121" cy="224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540333" y="2248660"/>
            <a:ext cx="522244" cy="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3" y="4134956"/>
            <a:ext cx="3294308" cy="17230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944" y="4822269"/>
            <a:ext cx="1593273" cy="9188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212" y="4570132"/>
            <a:ext cx="2909455" cy="11542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42790" y="4960480"/>
            <a:ext cx="459334" cy="420930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40848" y="2241176"/>
            <a:ext cx="584969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02186" y="5304118"/>
            <a:ext cx="584969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53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97" y="1121976"/>
            <a:ext cx="4987636" cy="577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Most Parsimonious Tree (MRP)</a:t>
            </a:r>
            <a:br>
              <a:rPr lang="en-US" sz="2400" dirty="0"/>
            </a:br>
            <a:r>
              <a:rPr lang="en-US" sz="2400" dirty="0"/>
              <a:t>Using all Quartets from all Gene Families that have more than 90% bootstrap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3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ighbo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3" y="1326728"/>
            <a:ext cx="3925453" cy="4664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909" y="5946588"/>
            <a:ext cx="3953236" cy="760389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Split Decomposition tree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from uncorrected P distances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46" y="1438088"/>
            <a:ext cx="3771524" cy="4221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Splits Tree Representation </a:t>
            </a:r>
            <a:br>
              <a:rPr lang="en-US" sz="2400" dirty="0"/>
            </a:br>
            <a:r>
              <a:rPr lang="en-US" sz="2400" dirty="0"/>
              <a:t>Using all Quartets from all Gene Families that have more than 90% bootstrap support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95273" y="5916708"/>
            <a:ext cx="3953236" cy="760389"/>
          </a:xfrm>
          <a:prstGeom prst="rect">
            <a:avLst/>
          </a:prstGeom>
          <a:noFill/>
        </p:spPr>
        <p:txBody>
          <a:bodyPr wrap="none" lIns="81958" tIns="40977" rIns="81958" bIns="40977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NJ tree </a:t>
            </a:r>
            <a:b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Arial" pitchFamily="-65" charset="0"/>
                <a:ea typeface="+mn-ea"/>
                <a:cs typeface="+mn-cs"/>
              </a:rPr>
              <a:t>from uncorrected P distances </a:t>
            </a:r>
          </a:p>
        </p:txBody>
      </p:sp>
    </p:spTree>
    <p:extLst>
      <p:ext uri="{BB962C8B-B14F-4D97-AF65-F5344CB8AC3E}">
        <p14:creationId xmlns:p14="http://schemas.microsoft.com/office/powerpoint/2010/main" val="89942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065"/>
            <a:ext cx="7772400" cy="1143000"/>
          </a:xfrm>
        </p:spPr>
        <p:txBody>
          <a:bodyPr/>
          <a:lstStyle/>
          <a:p>
            <a:r>
              <a:rPr lang="en-US" dirty="0" smtClean="0"/>
              <a:t>ML Ratio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271" y="1325710"/>
            <a:ext cx="8634134" cy="267765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err="1" smtClean="0"/>
              <a:t>codeml</a:t>
            </a:r>
            <a:r>
              <a:rPr lang="en-US" dirty="0" smtClean="0"/>
              <a:t> example hv1.phy</a:t>
            </a:r>
          </a:p>
          <a:p>
            <a:endParaRPr lang="en-US" dirty="0"/>
          </a:p>
          <a:p>
            <a:r>
              <a:rPr lang="en-US" dirty="0" smtClean="0"/>
              <a:t>Control file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8" y="2447555"/>
            <a:ext cx="7719525" cy="1752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37" y="4403583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file: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4575" y="4932012"/>
            <a:ext cx="5237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http://gogarten.uconn.edu/mcb5472_2014/Hv1.</a:t>
            </a:r>
            <a:r>
              <a:rPr lang="en-US" sz="1400" dirty="0" smtClean="0">
                <a:hlinkClick r:id="rId3"/>
              </a:rPr>
              <a:t>sites.codeml.out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491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8420"/>
            <a:ext cx="7772400" cy="1143000"/>
          </a:xfrm>
        </p:spPr>
        <p:txBody>
          <a:bodyPr/>
          <a:lstStyle/>
          <a:p>
            <a:r>
              <a:rPr lang="en-US" dirty="0" smtClean="0"/>
              <a:t>ML Ratio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271" y="1001228"/>
            <a:ext cx="8634134" cy="267765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err="1" smtClean="0"/>
              <a:t>codeml</a:t>
            </a:r>
            <a:r>
              <a:rPr lang="en-US" dirty="0" smtClean="0"/>
              <a:t> example hv1.phy</a:t>
            </a:r>
          </a:p>
          <a:p>
            <a:endParaRPr lang="en-US" dirty="0"/>
          </a:p>
          <a:p>
            <a:r>
              <a:rPr lang="en-US" dirty="0" smtClean="0"/>
              <a:t>output file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47" y="1586514"/>
            <a:ext cx="5524500" cy="189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33" y="3468727"/>
            <a:ext cx="51435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979" y="5034664"/>
            <a:ext cx="4851400" cy="173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00" y="3634120"/>
            <a:ext cx="2693668" cy="923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sz="1800" dirty="0"/>
              <a:t>2*delta </a:t>
            </a:r>
            <a:r>
              <a:rPr lang="en-US" sz="1800" dirty="0" err="1"/>
              <a:t>logL</a:t>
            </a:r>
            <a:r>
              <a:rPr lang="en-US" sz="1800" dirty="0"/>
              <a:t>=</a:t>
            </a:r>
          </a:p>
          <a:p>
            <a:r>
              <a:rPr lang="en-US" sz="1800" dirty="0"/>
              <a:t>2*(1547.395-1527.278)=</a:t>
            </a:r>
            <a:br>
              <a:rPr lang="en-US" sz="1800" dirty="0"/>
            </a:br>
            <a:r>
              <a:rPr lang="en-US" sz="1800" dirty="0"/>
              <a:t>40.234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088211" y="2577262"/>
            <a:ext cx="546948" cy="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917338" y="2595796"/>
            <a:ext cx="950767" cy="4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30687" y="4361298"/>
            <a:ext cx="950767" cy="4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157173" y="4361305"/>
            <a:ext cx="546948" cy="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4462" y="2484548"/>
            <a:ext cx="723326" cy="4573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df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 bwMode="auto">
          <a:xfrm flipV="1">
            <a:off x="1047787" y="2586525"/>
            <a:ext cx="3114582" cy="1267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056819" y="2725588"/>
            <a:ext cx="3374392" cy="1631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0" idx="3"/>
          </p:cNvCxnSpPr>
          <p:nvPr/>
        </p:nvCxnSpPr>
        <p:spPr bwMode="auto">
          <a:xfrm flipV="1">
            <a:off x="2758568" y="2632893"/>
            <a:ext cx="2581135" cy="1462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749473" y="4105051"/>
            <a:ext cx="2414097" cy="224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721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7" y="796670"/>
            <a:ext cx="8782458" cy="5071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932" y="213227"/>
            <a:ext cx="3225946" cy="45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is way off the table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5932878" y="441929"/>
            <a:ext cx="3124214" cy="865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0298" y="5868355"/>
            <a:ext cx="8537954" cy="830912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smtClean="0"/>
              <a:t>The improvement in fit, when sites under neutral and under purifying selection are allowed is very significant (P&lt;&lt;0.0001)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0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8420"/>
            <a:ext cx="7772400" cy="1143000"/>
          </a:xfrm>
        </p:spPr>
        <p:txBody>
          <a:bodyPr/>
          <a:lstStyle/>
          <a:p>
            <a:r>
              <a:rPr lang="en-US" dirty="0" smtClean="0"/>
              <a:t>ML Ratio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271" y="1001228"/>
            <a:ext cx="8634134" cy="267765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r>
              <a:rPr lang="en-US" dirty="0" err="1" smtClean="0"/>
              <a:t>codeml</a:t>
            </a:r>
            <a:r>
              <a:rPr lang="en-US" dirty="0" smtClean="0"/>
              <a:t> example hv1.phy</a:t>
            </a:r>
          </a:p>
          <a:p>
            <a:endParaRPr lang="en-US" dirty="0"/>
          </a:p>
          <a:p>
            <a:r>
              <a:rPr lang="en-US" dirty="0" smtClean="0"/>
              <a:t>output file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47" y="1586514"/>
            <a:ext cx="5524500" cy="189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33" y="3468727"/>
            <a:ext cx="51435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38" y="5016123"/>
            <a:ext cx="4851400" cy="173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70" y="4904202"/>
            <a:ext cx="2693668" cy="923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sz="1800" dirty="0"/>
              <a:t>2*delta </a:t>
            </a:r>
            <a:r>
              <a:rPr lang="en-US" sz="1800" dirty="0" err="1"/>
              <a:t>logL</a:t>
            </a:r>
            <a:r>
              <a:rPr lang="en-US" sz="1800" dirty="0"/>
              <a:t>=</a:t>
            </a:r>
          </a:p>
          <a:p>
            <a:r>
              <a:rPr lang="en-US" sz="1800" dirty="0"/>
              <a:t>2*(1527.278-1525.590)=</a:t>
            </a:r>
            <a:br>
              <a:rPr lang="en-US" sz="1800" dirty="0"/>
            </a:br>
            <a:r>
              <a:rPr lang="en-US" sz="1800" b="1" dirty="0"/>
              <a:t>3.376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190181" y="5933255"/>
            <a:ext cx="546948" cy="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972959" y="5933251"/>
            <a:ext cx="950767" cy="4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30687" y="4361298"/>
            <a:ext cx="950767" cy="4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157173" y="4361305"/>
            <a:ext cx="546948" cy="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4462" y="2484548"/>
            <a:ext cx="723326" cy="4573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lIns="91354" tIns="45678" rIns="91354" bIns="45678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df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044181" y="2743193"/>
            <a:ext cx="3210890" cy="319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056819" y="2725588"/>
            <a:ext cx="3374392" cy="1631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0" idx="3"/>
          </p:cNvCxnSpPr>
          <p:nvPr/>
        </p:nvCxnSpPr>
        <p:spPr bwMode="auto">
          <a:xfrm>
            <a:off x="2767838" y="5365825"/>
            <a:ext cx="2256675" cy="5303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768007" y="4366499"/>
            <a:ext cx="2423367" cy="971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908886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4">
        <a:dk1>
          <a:srgbClr val="000000"/>
        </a:dk1>
        <a:lt1>
          <a:srgbClr val="FFFFFF"/>
        </a:lt1>
        <a:dk2>
          <a:srgbClr val="191919"/>
        </a:dk2>
        <a:lt2>
          <a:srgbClr val="B3B3B3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2087</Words>
  <Application>Microsoft Macintosh PowerPoint</Application>
  <PresentationFormat>On-screen Show (4:3)</PresentationFormat>
  <Paragraphs>410</Paragraphs>
  <Slides>55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1_Default Design</vt:lpstr>
      <vt:lpstr>Larissa-Design</vt:lpstr>
      <vt:lpstr>3_Default Design</vt:lpstr>
      <vt:lpstr>Gleam</vt:lpstr>
      <vt:lpstr>2_Blank Presentation</vt:lpstr>
      <vt:lpstr>Default Design</vt:lpstr>
      <vt:lpstr>2_Office Theme</vt:lpstr>
      <vt:lpstr>4_Default Design</vt:lpstr>
      <vt:lpstr>3_Office Theme</vt:lpstr>
      <vt:lpstr>4_Office Theme</vt:lpstr>
      <vt:lpstr>Microsoft Word 97 - 2004 Document</vt:lpstr>
      <vt:lpstr>MCB5472  Computer methods in  molecular evolution</vt:lpstr>
      <vt:lpstr>Signup sheet for presentations</vt:lpstr>
      <vt:lpstr>sites versus branches</vt:lpstr>
      <vt:lpstr>ML Ratio test</vt:lpstr>
      <vt:lpstr>ML Ratio test</vt:lpstr>
      <vt:lpstr>ML Ratio test</vt:lpstr>
      <vt:lpstr>ML Ratio test</vt:lpstr>
      <vt:lpstr>PowerPoint Presentation</vt:lpstr>
      <vt:lpstr>ML Ratio test</vt:lpstr>
      <vt:lpstr>PowerPoint Presentation</vt:lpstr>
      <vt:lpstr>PowerPoint Presentation</vt:lpstr>
      <vt:lpstr>PowerPoint Presentation</vt:lpstr>
      <vt:lpstr>PowerPoint Presentation</vt:lpstr>
      <vt:lpstr>    Supertree   vs. Supermatrix</vt:lpstr>
      <vt:lpstr>PowerPoint Presentation</vt:lpstr>
      <vt:lpstr>Supermatrix versus                  Quartet based Supertree</vt:lpstr>
      <vt:lpstr>PowerPoint Presentation</vt:lpstr>
      <vt:lpstr>HGT EvolSimulator Results</vt:lpstr>
      <vt:lpstr>PowerPoint Presentation</vt:lpstr>
      <vt:lpstr>PowerPoint Presentation</vt:lpstr>
      <vt:lpstr>Automated Assembly of Gene Families  Using BranchClust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Families of ATP-synthases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use genomes from NCBI:</vt:lpstr>
      <vt:lpstr>PowerPoint Presentation</vt:lpstr>
      <vt:lpstr>PowerPoint Presentation</vt:lpstr>
      <vt:lpstr>the branchclust scripts</vt:lpstr>
      <vt:lpstr>BranchClust Article </vt:lpstr>
      <vt:lpstr>Create super families, alignments and trees</vt:lpstr>
      <vt:lpstr>Branchclust</vt:lpstr>
      <vt:lpstr>Process Branchclust output</vt:lpstr>
      <vt:lpstr>Summary Output</vt:lpstr>
      <vt:lpstr>Detailed Summary in Excel</vt:lpstr>
      <vt:lpstr>clusters/clusters_NNN.out.names</vt:lpstr>
      <vt:lpstr>trees/fam_XYZ.tre</vt:lpstr>
      <vt:lpstr>The Quartet Decomposition Server</vt:lpstr>
      <vt:lpstr>The Quartet Decomposition Server</vt:lpstr>
      <vt:lpstr>The Quartet Decomposition Server</vt:lpstr>
      <vt:lpstr>The spectrum  http://csbl1.bmb.uga.edu/QD/jobstatus.php?jobid=QDSgArf2&amp;source=0&amp;resolve=0&amp;support=0 </vt:lpstr>
      <vt:lpstr>good and bad quartets</vt:lpstr>
      <vt:lpstr>Quartets -&gt; Matrix Representation Using Parsimony</vt:lpstr>
      <vt:lpstr>Most Parsimonious Tree (MRP) Using all Quartets from all Gene Families that have more than 90% bootstrap support</vt:lpstr>
      <vt:lpstr>Splits Tree Representation  Using all Quartets from all Gene Families that have more than 90% bootstrap support</vt:lpstr>
    </vt:vector>
  </TitlesOfParts>
  <Manager/>
  <Company>University of Connecticut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gene transfer and microbial evolution: Is the Tree-of-Life a Tree? </dc:title>
  <dc:subject/>
  <dc:creator>gogarten</dc:creator>
  <cp:keywords/>
  <dc:description/>
  <cp:lastModifiedBy>J. Peter Gogarten</cp:lastModifiedBy>
  <cp:revision>112</cp:revision>
  <cp:lastPrinted>2014-04-14T15:54:37Z</cp:lastPrinted>
  <dcterms:modified xsi:type="dcterms:W3CDTF">2014-04-18T21:15:32Z</dcterms:modified>
  <cp:category/>
</cp:coreProperties>
</file>